
<file path=[Content_Types].xml><?xml version="1.0" encoding="utf-8"?>
<Types xmlns="http://schemas.openxmlformats.org/package/2006/content-types"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714" y="11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627362" y="284892"/>
            <a:ext cx="4937274" cy="330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58960" y="1825169"/>
            <a:ext cx="3594735" cy="44259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148138" y="1405210"/>
            <a:ext cx="4469765" cy="3911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19829" y="263636"/>
            <a:ext cx="1165807" cy="65281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627362" y="284892"/>
            <a:ext cx="4937274" cy="330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76717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626751" y="1785034"/>
            <a:ext cx="8938496" cy="40322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661295" y="6560678"/>
            <a:ext cx="245745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5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5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2.png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3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5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5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2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640212" y="321653"/>
            <a:ext cx="4911725" cy="283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210"/>
              </a:lnSpc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15: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Pain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Medications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(Analgesia)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984" y="1001"/>
            <a:ext cx="12185015" cy="6857365"/>
            <a:chOff x="1984" y="1001"/>
            <a:chExt cx="12185015" cy="685736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690841" y="265168"/>
              <a:ext cx="1223520" cy="60409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984" y="1001"/>
              <a:ext cx="12184957" cy="6856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157240" y="5909299"/>
              <a:ext cx="2382520" cy="574675"/>
            </a:xfrm>
            <a:custGeom>
              <a:avLst/>
              <a:gdLst/>
              <a:ahLst/>
              <a:cxnLst/>
              <a:rect l="l" t="t" r="r" b="b"/>
              <a:pathLst>
                <a:path w="2382520" h="574675">
                  <a:moveTo>
                    <a:pt x="2286593" y="0"/>
                  </a:moveTo>
                  <a:lnTo>
                    <a:pt x="95699" y="0"/>
                  </a:lnTo>
                  <a:lnTo>
                    <a:pt x="58448" y="7520"/>
                  </a:lnTo>
                  <a:lnTo>
                    <a:pt x="28029" y="28029"/>
                  </a:lnTo>
                  <a:lnTo>
                    <a:pt x="7520" y="58449"/>
                  </a:lnTo>
                  <a:lnTo>
                    <a:pt x="0" y="95700"/>
                  </a:lnTo>
                  <a:lnTo>
                    <a:pt x="0" y="478489"/>
                  </a:lnTo>
                  <a:lnTo>
                    <a:pt x="7520" y="515740"/>
                  </a:lnTo>
                  <a:lnTo>
                    <a:pt x="28029" y="546160"/>
                  </a:lnTo>
                  <a:lnTo>
                    <a:pt x="58448" y="566669"/>
                  </a:lnTo>
                  <a:lnTo>
                    <a:pt x="95699" y="574190"/>
                  </a:lnTo>
                  <a:lnTo>
                    <a:pt x="2286593" y="574190"/>
                  </a:lnTo>
                  <a:lnTo>
                    <a:pt x="2323843" y="566669"/>
                  </a:lnTo>
                  <a:lnTo>
                    <a:pt x="2354263" y="546160"/>
                  </a:lnTo>
                  <a:lnTo>
                    <a:pt x="2374773" y="515740"/>
                  </a:lnTo>
                  <a:lnTo>
                    <a:pt x="2382293" y="478489"/>
                  </a:lnTo>
                  <a:lnTo>
                    <a:pt x="2382293" y="95700"/>
                  </a:lnTo>
                  <a:lnTo>
                    <a:pt x="2374773" y="58449"/>
                  </a:lnTo>
                  <a:lnTo>
                    <a:pt x="2354263" y="28029"/>
                  </a:lnTo>
                  <a:lnTo>
                    <a:pt x="2323843" y="7520"/>
                  </a:lnTo>
                  <a:lnTo>
                    <a:pt x="2286593" y="0"/>
                  </a:lnTo>
                  <a:close/>
                </a:path>
              </a:pathLst>
            </a:custGeom>
            <a:solidFill>
              <a:srgbClr val="1A1B1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399784" y="5969487"/>
            <a:ext cx="1897380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FFFFFF"/>
                </a:solidFill>
                <a:latin typeface="Arial Black"/>
                <a:cs typeface="Arial Black"/>
              </a:rPr>
              <a:t>TCCC</a:t>
            </a:r>
            <a:r>
              <a:rPr sz="1600" spc="-3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TIER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3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Combat</a:t>
            </a:r>
            <a:r>
              <a:rPr sz="13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FFFFFF"/>
                </a:solidFill>
                <a:latin typeface="Arial MT"/>
                <a:cs typeface="Arial MT"/>
              </a:rPr>
              <a:t>Medic/Corpsman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715363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699" y="0"/>
                </a:lnTo>
                <a:lnTo>
                  <a:pt x="58448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8" y="566669"/>
                </a:lnTo>
                <a:lnTo>
                  <a:pt x="95699" y="574190"/>
                </a:lnTo>
                <a:lnTo>
                  <a:pt x="2286593" y="574190"/>
                </a:lnTo>
                <a:lnTo>
                  <a:pt x="2323843" y="566669"/>
                </a:lnTo>
                <a:lnTo>
                  <a:pt x="2354263" y="546160"/>
                </a:lnTo>
                <a:lnTo>
                  <a:pt x="2374773" y="515740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3" y="28029"/>
                </a:lnTo>
                <a:lnTo>
                  <a:pt x="2323843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856936" y="5969487"/>
            <a:ext cx="2099945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12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3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4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1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Paramedic/Provider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040996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3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9" y="566669"/>
                </a:lnTo>
                <a:lnTo>
                  <a:pt x="95700" y="574190"/>
                </a:lnTo>
                <a:lnTo>
                  <a:pt x="2286593" y="574190"/>
                </a:lnTo>
                <a:lnTo>
                  <a:pt x="2323844" y="566669"/>
                </a:lnTo>
                <a:lnTo>
                  <a:pt x="2354263" y="546160"/>
                </a:lnTo>
                <a:lnTo>
                  <a:pt x="2374773" y="515740"/>
                </a:lnTo>
                <a:lnTo>
                  <a:pt x="2382294" y="478489"/>
                </a:lnTo>
                <a:lnTo>
                  <a:pt x="2382294" y="95700"/>
                </a:lnTo>
                <a:lnTo>
                  <a:pt x="2374773" y="58449"/>
                </a:lnTo>
                <a:lnTo>
                  <a:pt x="2354263" y="28029"/>
                </a:lnTo>
                <a:lnTo>
                  <a:pt x="2323844" y="7520"/>
                </a:lnTo>
                <a:lnTo>
                  <a:pt x="2286593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462545" y="5969487"/>
            <a:ext cx="1539875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35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2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1</a:t>
            </a:r>
            <a:endParaRPr sz="16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All</a:t>
            </a:r>
            <a:r>
              <a:rPr sz="13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Service</a:t>
            </a:r>
            <a:r>
              <a:rPr sz="13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Members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3599117" y="5909300"/>
            <a:ext cx="2382520" cy="574675"/>
          </a:xfrm>
          <a:custGeom>
            <a:avLst/>
            <a:gdLst/>
            <a:ahLst/>
            <a:cxnLst/>
            <a:rect l="l" t="t" r="r" b="b"/>
            <a:pathLst>
              <a:path w="2382520" h="574675">
                <a:moveTo>
                  <a:pt x="2286594" y="0"/>
                </a:moveTo>
                <a:lnTo>
                  <a:pt x="95700" y="0"/>
                </a:lnTo>
                <a:lnTo>
                  <a:pt x="58449" y="7520"/>
                </a:lnTo>
                <a:lnTo>
                  <a:pt x="28029" y="28029"/>
                </a:lnTo>
                <a:lnTo>
                  <a:pt x="7520" y="58449"/>
                </a:lnTo>
                <a:lnTo>
                  <a:pt x="0" y="95700"/>
                </a:lnTo>
                <a:lnTo>
                  <a:pt x="0" y="478489"/>
                </a:lnTo>
                <a:lnTo>
                  <a:pt x="7520" y="515740"/>
                </a:lnTo>
                <a:lnTo>
                  <a:pt x="28029" y="546160"/>
                </a:lnTo>
                <a:lnTo>
                  <a:pt x="58449" y="566669"/>
                </a:lnTo>
                <a:lnTo>
                  <a:pt x="95700" y="574190"/>
                </a:lnTo>
                <a:lnTo>
                  <a:pt x="2286594" y="574190"/>
                </a:lnTo>
                <a:lnTo>
                  <a:pt x="2323845" y="566669"/>
                </a:lnTo>
                <a:lnTo>
                  <a:pt x="2354264" y="546160"/>
                </a:lnTo>
                <a:lnTo>
                  <a:pt x="2374773" y="515740"/>
                </a:lnTo>
                <a:lnTo>
                  <a:pt x="2382293" y="478489"/>
                </a:lnTo>
                <a:lnTo>
                  <a:pt x="2382293" y="95700"/>
                </a:lnTo>
                <a:lnTo>
                  <a:pt x="2374773" y="58449"/>
                </a:lnTo>
                <a:lnTo>
                  <a:pt x="2354264" y="28029"/>
                </a:lnTo>
                <a:lnTo>
                  <a:pt x="2323845" y="7520"/>
                </a:lnTo>
                <a:lnTo>
                  <a:pt x="2286594" y="0"/>
                </a:lnTo>
                <a:close/>
              </a:path>
            </a:pathLst>
          </a:custGeom>
          <a:solidFill>
            <a:srgbClr val="1A1B1B">
              <a:alpha val="28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4120538" y="5969487"/>
            <a:ext cx="1339850" cy="498475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34"/>
              </a:spcBef>
            </a:pPr>
            <a:r>
              <a:rPr sz="1600" spc="-15" dirty="0">
                <a:solidFill>
                  <a:srgbClr val="D9D9D9"/>
                </a:solidFill>
                <a:latin typeface="Arial Black"/>
                <a:cs typeface="Arial Black"/>
              </a:rPr>
              <a:t>TCCC</a:t>
            </a:r>
            <a:r>
              <a:rPr sz="1600" spc="-50" dirty="0">
                <a:solidFill>
                  <a:srgbClr val="D9D9D9"/>
                </a:solidFill>
                <a:latin typeface="Arial Black"/>
                <a:cs typeface="Arial Black"/>
              </a:rPr>
              <a:t> </a:t>
            </a:r>
            <a:r>
              <a:rPr sz="1600" spc="-5" dirty="0">
                <a:solidFill>
                  <a:srgbClr val="D9D9D9"/>
                </a:solidFill>
                <a:latin typeface="Arial MT"/>
                <a:cs typeface="Arial MT"/>
              </a:rPr>
              <a:t>TIER</a:t>
            </a:r>
            <a:r>
              <a:rPr sz="1600" spc="-40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D9D9D9"/>
                </a:solidFill>
                <a:latin typeface="Arial MT"/>
                <a:cs typeface="Arial MT"/>
              </a:rPr>
              <a:t>2</a:t>
            </a:r>
            <a:endParaRPr sz="1600">
              <a:latin typeface="Arial MT"/>
              <a:cs typeface="Arial MT"/>
            </a:endParaRPr>
          </a:p>
          <a:p>
            <a:pPr marL="22225">
              <a:lnSpc>
                <a:spcPct val="100000"/>
              </a:lnSpc>
              <a:spcBef>
                <a:spcPts val="110"/>
              </a:spcBef>
            </a:pP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Combat</a:t>
            </a:r>
            <a:r>
              <a:rPr sz="1300" spc="-5" dirty="0">
                <a:solidFill>
                  <a:srgbClr val="D9D9D9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D9D9D9"/>
                </a:solidFill>
                <a:latin typeface="Arial MT"/>
                <a:cs typeface="Arial MT"/>
              </a:rPr>
              <a:t>Lifesaver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40940" y="3807103"/>
            <a:ext cx="6468110" cy="98298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5080">
              <a:lnSpc>
                <a:spcPts val="3700"/>
              </a:lnSpc>
              <a:spcBef>
                <a:spcPts val="340"/>
              </a:spcBef>
            </a:pP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MODULE</a:t>
            </a:r>
            <a:r>
              <a:rPr sz="32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FFFFFF"/>
                </a:solidFill>
                <a:latin typeface="Arial"/>
                <a:cs typeface="Arial"/>
              </a:rPr>
              <a:t>15:</a:t>
            </a:r>
            <a:r>
              <a:rPr sz="32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65" dirty="0">
                <a:solidFill>
                  <a:srgbClr val="FFFFFF"/>
                </a:solidFill>
                <a:latin typeface="Arial"/>
                <a:cs typeface="Arial"/>
              </a:rPr>
              <a:t>PAIN</a:t>
            </a:r>
            <a:r>
              <a:rPr sz="32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25" dirty="0">
                <a:solidFill>
                  <a:srgbClr val="FFFFFF"/>
                </a:solidFill>
                <a:latin typeface="Arial"/>
                <a:cs typeface="Arial"/>
              </a:rPr>
              <a:t>MEDICATIONS </a:t>
            </a:r>
            <a:r>
              <a:rPr sz="3200" b="1" spc="-8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" dirty="0">
                <a:solidFill>
                  <a:srgbClr val="FFFFFF"/>
                </a:solidFill>
                <a:latin typeface="Arial"/>
                <a:cs typeface="Arial"/>
              </a:rPr>
              <a:t>(ANALGESIA)</a:t>
            </a:r>
            <a:endParaRPr sz="3200">
              <a:latin typeface="Arial"/>
              <a:cs typeface="Arial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1013939" y="1913221"/>
            <a:ext cx="9872980" cy="1762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5600"/>
              </a:lnSpc>
              <a:spcBef>
                <a:spcPts val="95"/>
              </a:spcBef>
              <a:tabLst>
                <a:tab pos="4030979" algn="l"/>
                <a:tab pos="4335780" algn="l"/>
              </a:tabLst>
            </a:pPr>
            <a:r>
              <a:rPr sz="5400" b="0" spc="-65" dirty="0">
                <a:solidFill>
                  <a:srgbClr val="FFFFFF"/>
                </a:solidFill>
                <a:latin typeface="Arial Black"/>
                <a:cs typeface="Arial Black"/>
              </a:rPr>
              <a:t>TACTICAL	</a:t>
            </a:r>
            <a:r>
              <a:rPr sz="5400" b="0" spc="-80" dirty="0">
                <a:solidFill>
                  <a:srgbClr val="FFFFFF"/>
                </a:solidFill>
                <a:latin typeface="Arial Black"/>
                <a:cs typeface="Arial Black"/>
              </a:rPr>
              <a:t>COMBAT </a:t>
            </a:r>
            <a:r>
              <a:rPr sz="5400" b="0" spc="-7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5400" b="0" spc="-60" dirty="0">
                <a:solidFill>
                  <a:srgbClr val="FFFFFF"/>
                </a:solidFill>
                <a:latin typeface="Arial Black"/>
                <a:cs typeface="Arial Black"/>
              </a:rPr>
              <a:t>CASUALTY	</a:t>
            </a:r>
            <a:r>
              <a:rPr sz="5400" b="0" spc="-5" dirty="0">
                <a:solidFill>
                  <a:srgbClr val="FFFFFF"/>
                </a:solidFill>
                <a:latin typeface="Arial Black"/>
                <a:cs typeface="Arial Black"/>
              </a:rPr>
              <a:t>CARE</a:t>
            </a:r>
            <a:r>
              <a:rPr sz="5400" b="0" spc="-7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5400" b="0" spc="-5" dirty="0">
                <a:solidFill>
                  <a:srgbClr val="FFFFFF"/>
                </a:solidFill>
                <a:latin typeface="Arial Black"/>
                <a:cs typeface="Arial Black"/>
              </a:rPr>
              <a:t>COURSE</a:t>
            </a:r>
            <a:endParaRPr sz="54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771453" y="6546242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2</a:t>
            </a:r>
            <a:endParaRPr sz="1200">
              <a:latin typeface="Arial MT"/>
              <a:cs typeface="Arial MT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963443" y="1514079"/>
            <a:ext cx="10349865" cy="4208145"/>
            <a:chOff x="963443" y="1514079"/>
            <a:chExt cx="10349865" cy="4208145"/>
          </a:xfrm>
        </p:grpSpPr>
        <p:sp>
          <p:nvSpPr>
            <p:cNvPr id="6" name="object 6"/>
            <p:cNvSpPr/>
            <p:nvPr/>
          </p:nvSpPr>
          <p:spPr>
            <a:xfrm>
              <a:off x="982493" y="1726446"/>
              <a:ext cx="10311765" cy="3976370"/>
            </a:xfrm>
            <a:custGeom>
              <a:avLst/>
              <a:gdLst/>
              <a:ahLst/>
              <a:cxnLst/>
              <a:rect l="l" t="t" r="r" b="b"/>
              <a:pathLst>
                <a:path w="10311765" h="3976370">
                  <a:moveTo>
                    <a:pt x="390712" y="1"/>
                  </a:moveTo>
                  <a:lnTo>
                    <a:pt x="441413" y="1"/>
                  </a:lnTo>
                  <a:lnTo>
                    <a:pt x="492113" y="1"/>
                  </a:lnTo>
                  <a:lnTo>
                    <a:pt x="542813" y="1"/>
                  </a:lnTo>
                  <a:lnTo>
                    <a:pt x="593514" y="1"/>
                  </a:lnTo>
                  <a:lnTo>
                    <a:pt x="644214" y="1"/>
                  </a:lnTo>
                  <a:lnTo>
                    <a:pt x="694914" y="1"/>
                  </a:lnTo>
                  <a:lnTo>
                    <a:pt x="745614" y="1"/>
                  </a:lnTo>
                  <a:lnTo>
                    <a:pt x="796315" y="1"/>
                  </a:lnTo>
                  <a:lnTo>
                    <a:pt x="847015" y="1"/>
                  </a:lnTo>
                  <a:lnTo>
                    <a:pt x="897715" y="1"/>
                  </a:lnTo>
                  <a:lnTo>
                    <a:pt x="948415" y="1"/>
                  </a:lnTo>
                  <a:lnTo>
                    <a:pt x="999116" y="1"/>
                  </a:lnTo>
                  <a:lnTo>
                    <a:pt x="1049816" y="1"/>
                  </a:lnTo>
                  <a:lnTo>
                    <a:pt x="1100516" y="1"/>
                  </a:lnTo>
                  <a:lnTo>
                    <a:pt x="1151217" y="1"/>
                  </a:lnTo>
                  <a:lnTo>
                    <a:pt x="1201917" y="1"/>
                  </a:lnTo>
                  <a:lnTo>
                    <a:pt x="1252617" y="1"/>
                  </a:lnTo>
                  <a:lnTo>
                    <a:pt x="1303317" y="1"/>
                  </a:lnTo>
                  <a:lnTo>
                    <a:pt x="1354018" y="1"/>
                  </a:lnTo>
                  <a:lnTo>
                    <a:pt x="1404718" y="1"/>
                  </a:lnTo>
                  <a:lnTo>
                    <a:pt x="1455418" y="1"/>
                  </a:lnTo>
                  <a:lnTo>
                    <a:pt x="1506118" y="1"/>
                  </a:lnTo>
                  <a:lnTo>
                    <a:pt x="1556819" y="1"/>
                  </a:lnTo>
                  <a:lnTo>
                    <a:pt x="1607519" y="1"/>
                  </a:lnTo>
                  <a:lnTo>
                    <a:pt x="1658219" y="1"/>
                  </a:lnTo>
                  <a:lnTo>
                    <a:pt x="1708920" y="1"/>
                  </a:lnTo>
                  <a:lnTo>
                    <a:pt x="1759620" y="1"/>
                  </a:lnTo>
                  <a:lnTo>
                    <a:pt x="1810320" y="1"/>
                  </a:lnTo>
                  <a:lnTo>
                    <a:pt x="1861020" y="1"/>
                  </a:lnTo>
                  <a:lnTo>
                    <a:pt x="1911721" y="1"/>
                  </a:lnTo>
                  <a:lnTo>
                    <a:pt x="1962421" y="1"/>
                  </a:lnTo>
                  <a:lnTo>
                    <a:pt x="2013121" y="1"/>
                  </a:lnTo>
                  <a:lnTo>
                    <a:pt x="2063821" y="1"/>
                  </a:lnTo>
                  <a:lnTo>
                    <a:pt x="2114522" y="1"/>
                  </a:lnTo>
                  <a:lnTo>
                    <a:pt x="2165222" y="1"/>
                  </a:lnTo>
                  <a:lnTo>
                    <a:pt x="2215922" y="1"/>
                  </a:lnTo>
                  <a:lnTo>
                    <a:pt x="2266622" y="1"/>
                  </a:lnTo>
                  <a:lnTo>
                    <a:pt x="2317323" y="1"/>
                  </a:lnTo>
                  <a:lnTo>
                    <a:pt x="2368023" y="1"/>
                  </a:lnTo>
                  <a:lnTo>
                    <a:pt x="2418723" y="1"/>
                  </a:lnTo>
                  <a:lnTo>
                    <a:pt x="2469424" y="1"/>
                  </a:lnTo>
                  <a:lnTo>
                    <a:pt x="2520124" y="1"/>
                  </a:lnTo>
                  <a:lnTo>
                    <a:pt x="2570824" y="1"/>
                  </a:lnTo>
                  <a:lnTo>
                    <a:pt x="2621524" y="1"/>
                  </a:lnTo>
                  <a:lnTo>
                    <a:pt x="2672225" y="1"/>
                  </a:lnTo>
                  <a:lnTo>
                    <a:pt x="2722925" y="1"/>
                  </a:lnTo>
                  <a:lnTo>
                    <a:pt x="2773625" y="1"/>
                  </a:lnTo>
                  <a:lnTo>
                    <a:pt x="2824325" y="1"/>
                  </a:lnTo>
                  <a:lnTo>
                    <a:pt x="2875026" y="1"/>
                  </a:lnTo>
                  <a:lnTo>
                    <a:pt x="2925726" y="1"/>
                  </a:lnTo>
                  <a:lnTo>
                    <a:pt x="2976426" y="1"/>
                  </a:lnTo>
                  <a:lnTo>
                    <a:pt x="3027126" y="1"/>
                  </a:lnTo>
                  <a:lnTo>
                    <a:pt x="3077827" y="1"/>
                  </a:lnTo>
                  <a:lnTo>
                    <a:pt x="3128527" y="1"/>
                  </a:lnTo>
                  <a:lnTo>
                    <a:pt x="3179227" y="1"/>
                  </a:lnTo>
                  <a:lnTo>
                    <a:pt x="3229927" y="1"/>
                  </a:lnTo>
                  <a:lnTo>
                    <a:pt x="3280628" y="1"/>
                  </a:lnTo>
                  <a:lnTo>
                    <a:pt x="3331328" y="1"/>
                  </a:lnTo>
                  <a:lnTo>
                    <a:pt x="3382028" y="1"/>
                  </a:lnTo>
                  <a:lnTo>
                    <a:pt x="3432728" y="1"/>
                  </a:lnTo>
                  <a:lnTo>
                    <a:pt x="3483429" y="1"/>
                  </a:lnTo>
                  <a:lnTo>
                    <a:pt x="3534129" y="1"/>
                  </a:lnTo>
                  <a:lnTo>
                    <a:pt x="3584829" y="1"/>
                  </a:lnTo>
                  <a:lnTo>
                    <a:pt x="3635529" y="1"/>
                  </a:lnTo>
                  <a:lnTo>
                    <a:pt x="3686230" y="1"/>
                  </a:lnTo>
                  <a:lnTo>
                    <a:pt x="3736930" y="1"/>
                  </a:lnTo>
                  <a:lnTo>
                    <a:pt x="3787630" y="1"/>
                  </a:lnTo>
                  <a:lnTo>
                    <a:pt x="3838331" y="1"/>
                  </a:lnTo>
                  <a:lnTo>
                    <a:pt x="3889031" y="1"/>
                  </a:lnTo>
                  <a:lnTo>
                    <a:pt x="3939731" y="1"/>
                  </a:lnTo>
                  <a:lnTo>
                    <a:pt x="3990431" y="1"/>
                  </a:lnTo>
                  <a:lnTo>
                    <a:pt x="4041132" y="1"/>
                  </a:lnTo>
                  <a:lnTo>
                    <a:pt x="4091832" y="1"/>
                  </a:lnTo>
                  <a:lnTo>
                    <a:pt x="4142532" y="1"/>
                  </a:lnTo>
                  <a:lnTo>
                    <a:pt x="4193232" y="1"/>
                  </a:lnTo>
                  <a:lnTo>
                    <a:pt x="4243933" y="1"/>
                  </a:lnTo>
                  <a:lnTo>
                    <a:pt x="4294633" y="1"/>
                  </a:lnTo>
                  <a:lnTo>
                    <a:pt x="4345333" y="1"/>
                  </a:lnTo>
                  <a:lnTo>
                    <a:pt x="4396033" y="0"/>
                  </a:lnTo>
                  <a:lnTo>
                    <a:pt x="4446734" y="0"/>
                  </a:lnTo>
                  <a:lnTo>
                    <a:pt x="4497434" y="0"/>
                  </a:lnTo>
                  <a:lnTo>
                    <a:pt x="4548134" y="0"/>
                  </a:lnTo>
                  <a:lnTo>
                    <a:pt x="4598834" y="0"/>
                  </a:lnTo>
                  <a:lnTo>
                    <a:pt x="4649535" y="0"/>
                  </a:lnTo>
                  <a:lnTo>
                    <a:pt x="4700235" y="0"/>
                  </a:lnTo>
                  <a:lnTo>
                    <a:pt x="4750935" y="0"/>
                  </a:lnTo>
                  <a:lnTo>
                    <a:pt x="4801635" y="0"/>
                  </a:lnTo>
                  <a:lnTo>
                    <a:pt x="4852336" y="0"/>
                  </a:lnTo>
                  <a:lnTo>
                    <a:pt x="4903036" y="0"/>
                  </a:lnTo>
                  <a:lnTo>
                    <a:pt x="4953736" y="0"/>
                  </a:lnTo>
                  <a:lnTo>
                    <a:pt x="5004436" y="0"/>
                  </a:lnTo>
                  <a:lnTo>
                    <a:pt x="5055137" y="0"/>
                  </a:lnTo>
                  <a:lnTo>
                    <a:pt x="5105837" y="0"/>
                  </a:lnTo>
                  <a:lnTo>
                    <a:pt x="5156537" y="0"/>
                  </a:lnTo>
                  <a:lnTo>
                    <a:pt x="5207237" y="0"/>
                  </a:lnTo>
                  <a:lnTo>
                    <a:pt x="5257938" y="0"/>
                  </a:lnTo>
                  <a:lnTo>
                    <a:pt x="5308638" y="0"/>
                  </a:lnTo>
                  <a:lnTo>
                    <a:pt x="5359338" y="0"/>
                  </a:lnTo>
                  <a:lnTo>
                    <a:pt x="5410038" y="0"/>
                  </a:lnTo>
                  <a:lnTo>
                    <a:pt x="5460739" y="0"/>
                  </a:lnTo>
                  <a:lnTo>
                    <a:pt x="5511439" y="0"/>
                  </a:lnTo>
                  <a:lnTo>
                    <a:pt x="5562139" y="0"/>
                  </a:lnTo>
                  <a:lnTo>
                    <a:pt x="5612839" y="0"/>
                  </a:lnTo>
                  <a:lnTo>
                    <a:pt x="5663540" y="0"/>
                  </a:lnTo>
                  <a:lnTo>
                    <a:pt x="5714240" y="0"/>
                  </a:lnTo>
                  <a:lnTo>
                    <a:pt x="5764940" y="0"/>
                  </a:lnTo>
                  <a:lnTo>
                    <a:pt x="5815641" y="0"/>
                  </a:lnTo>
                  <a:lnTo>
                    <a:pt x="5866341" y="0"/>
                  </a:lnTo>
                  <a:lnTo>
                    <a:pt x="5917041" y="0"/>
                  </a:lnTo>
                  <a:lnTo>
                    <a:pt x="5967741" y="0"/>
                  </a:lnTo>
                  <a:lnTo>
                    <a:pt x="6018442" y="0"/>
                  </a:lnTo>
                  <a:lnTo>
                    <a:pt x="6069142" y="0"/>
                  </a:lnTo>
                  <a:lnTo>
                    <a:pt x="6119842" y="0"/>
                  </a:lnTo>
                  <a:lnTo>
                    <a:pt x="6170542" y="0"/>
                  </a:lnTo>
                  <a:lnTo>
                    <a:pt x="6221243" y="0"/>
                  </a:lnTo>
                  <a:lnTo>
                    <a:pt x="6271943" y="0"/>
                  </a:lnTo>
                  <a:lnTo>
                    <a:pt x="6322643" y="0"/>
                  </a:lnTo>
                  <a:lnTo>
                    <a:pt x="6373343" y="0"/>
                  </a:lnTo>
                  <a:lnTo>
                    <a:pt x="6424044" y="0"/>
                  </a:lnTo>
                  <a:lnTo>
                    <a:pt x="6474744" y="0"/>
                  </a:lnTo>
                  <a:lnTo>
                    <a:pt x="6525444" y="0"/>
                  </a:lnTo>
                  <a:lnTo>
                    <a:pt x="6576144" y="0"/>
                  </a:lnTo>
                  <a:lnTo>
                    <a:pt x="6626845" y="0"/>
                  </a:lnTo>
                  <a:lnTo>
                    <a:pt x="6677545" y="0"/>
                  </a:lnTo>
                  <a:lnTo>
                    <a:pt x="6728245" y="0"/>
                  </a:lnTo>
                  <a:lnTo>
                    <a:pt x="6778945" y="0"/>
                  </a:lnTo>
                  <a:lnTo>
                    <a:pt x="6829646" y="0"/>
                  </a:lnTo>
                  <a:lnTo>
                    <a:pt x="6880346" y="0"/>
                  </a:lnTo>
                  <a:lnTo>
                    <a:pt x="6931046" y="0"/>
                  </a:lnTo>
                  <a:lnTo>
                    <a:pt x="6981746" y="0"/>
                  </a:lnTo>
                  <a:lnTo>
                    <a:pt x="7032447" y="0"/>
                  </a:lnTo>
                  <a:lnTo>
                    <a:pt x="7083147" y="0"/>
                  </a:lnTo>
                  <a:lnTo>
                    <a:pt x="7133847" y="0"/>
                  </a:lnTo>
                  <a:lnTo>
                    <a:pt x="7184548" y="0"/>
                  </a:lnTo>
                  <a:lnTo>
                    <a:pt x="7235248" y="0"/>
                  </a:lnTo>
                  <a:lnTo>
                    <a:pt x="7285948" y="0"/>
                  </a:lnTo>
                  <a:lnTo>
                    <a:pt x="7336648" y="0"/>
                  </a:lnTo>
                  <a:lnTo>
                    <a:pt x="7387349" y="0"/>
                  </a:lnTo>
                  <a:lnTo>
                    <a:pt x="7438049" y="0"/>
                  </a:lnTo>
                  <a:lnTo>
                    <a:pt x="7488749" y="0"/>
                  </a:lnTo>
                  <a:lnTo>
                    <a:pt x="7539449" y="0"/>
                  </a:lnTo>
                  <a:lnTo>
                    <a:pt x="7590150" y="0"/>
                  </a:lnTo>
                  <a:lnTo>
                    <a:pt x="7640850" y="0"/>
                  </a:lnTo>
                  <a:lnTo>
                    <a:pt x="7691550" y="0"/>
                  </a:lnTo>
                  <a:lnTo>
                    <a:pt x="7742250" y="0"/>
                  </a:lnTo>
                  <a:lnTo>
                    <a:pt x="7792951" y="0"/>
                  </a:lnTo>
                  <a:lnTo>
                    <a:pt x="7843651" y="0"/>
                  </a:lnTo>
                  <a:lnTo>
                    <a:pt x="7894351" y="0"/>
                  </a:lnTo>
                  <a:lnTo>
                    <a:pt x="7945052" y="0"/>
                  </a:lnTo>
                  <a:lnTo>
                    <a:pt x="7995752" y="0"/>
                  </a:lnTo>
                  <a:lnTo>
                    <a:pt x="8046452" y="0"/>
                  </a:lnTo>
                  <a:lnTo>
                    <a:pt x="8097152" y="0"/>
                  </a:lnTo>
                  <a:lnTo>
                    <a:pt x="8147853" y="0"/>
                  </a:lnTo>
                  <a:lnTo>
                    <a:pt x="8198553" y="0"/>
                  </a:lnTo>
                  <a:lnTo>
                    <a:pt x="8249253" y="0"/>
                  </a:lnTo>
                  <a:lnTo>
                    <a:pt x="8299953" y="0"/>
                  </a:lnTo>
                  <a:lnTo>
                    <a:pt x="8350654" y="0"/>
                  </a:lnTo>
                  <a:lnTo>
                    <a:pt x="8401354" y="0"/>
                  </a:lnTo>
                  <a:lnTo>
                    <a:pt x="8452054" y="0"/>
                  </a:lnTo>
                  <a:lnTo>
                    <a:pt x="8502755" y="0"/>
                  </a:lnTo>
                  <a:lnTo>
                    <a:pt x="8553455" y="0"/>
                  </a:lnTo>
                  <a:lnTo>
                    <a:pt x="8604155" y="0"/>
                  </a:lnTo>
                  <a:lnTo>
                    <a:pt x="8654855" y="0"/>
                  </a:lnTo>
                  <a:lnTo>
                    <a:pt x="8705556" y="0"/>
                  </a:lnTo>
                  <a:lnTo>
                    <a:pt x="8756256" y="0"/>
                  </a:lnTo>
                  <a:lnTo>
                    <a:pt x="8806956" y="0"/>
                  </a:lnTo>
                  <a:lnTo>
                    <a:pt x="8857656" y="0"/>
                  </a:lnTo>
                  <a:lnTo>
                    <a:pt x="8908357" y="0"/>
                  </a:lnTo>
                  <a:lnTo>
                    <a:pt x="8959057" y="0"/>
                  </a:lnTo>
                  <a:lnTo>
                    <a:pt x="9018291" y="2345"/>
                  </a:lnTo>
                  <a:lnTo>
                    <a:pt x="9075467" y="9204"/>
                  </a:lnTo>
                  <a:lnTo>
                    <a:pt x="9130188" y="20308"/>
                  </a:lnTo>
                  <a:lnTo>
                    <a:pt x="9182057" y="35391"/>
                  </a:lnTo>
                  <a:lnTo>
                    <a:pt x="9230677" y="54186"/>
                  </a:lnTo>
                  <a:lnTo>
                    <a:pt x="9275650" y="76426"/>
                  </a:lnTo>
                  <a:lnTo>
                    <a:pt x="9316579" y="101842"/>
                  </a:lnTo>
                  <a:lnTo>
                    <a:pt x="9353067" y="130169"/>
                  </a:lnTo>
                  <a:lnTo>
                    <a:pt x="9384716" y="161139"/>
                  </a:lnTo>
                  <a:lnTo>
                    <a:pt x="9411130" y="194484"/>
                  </a:lnTo>
                  <a:lnTo>
                    <a:pt x="9431910" y="229938"/>
                  </a:lnTo>
                  <a:lnTo>
                    <a:pt x="9446660" y="267234"/>
                  </a:lnTo>
                  <a:lnTo>
                    <a:pt x="10311321" y="1950918"/>
                  </a:lnTo>
                  <a:lnTo>
                    <a:pt x="9446660" y="3709066"/>
                  </a:lnTo>
                  <a:lnTo>
                    <a:pt x="9431910" y="3746362"/>
                  </a:lnTo>
                  <a:lnTo>
                    <a:pt x="9411130" y="3781816"/>
                  </a:lnTo>
                  <a:lnTo>
                    <a:pt x="9384716" y="3815162"/>
                  </a:lnTo>
                  <a:lnTo>
                    <a:pt x="9353067" y="3846132"/>
                  </a:lnTo>
                  <a:lnTo>
                    <a:pt x="9316579" y="3874458"/>
                  </a:lnTo>
                  <a:lnTo>
                    <a:pt x="9275650" y="3899875"/>
                  </a:lnTo>
                  <a:lnTo>
                    <a:pt x="9230677" y="3922114"/>
                  </a:lnTo>
                  <a:lnTo>
                    <a:pt x="9182057" y="3940909"/>
                  </a:lnTo>
                  <a:lnTo>
                    <a:pt x="9130188" y="3955992"/>
                  </a:lnTo>
                  <a:lnTo>
                    <a:pt x="9075467" y="3967097"/>
                  </a:lnTo>
                  <a:lnTo>
                    <a:pt x="9018291" y="3973955"/>
                  </a:lnTo>
                  <a:lnTo>
                    <a:pt x="8959057" y="3976301"/>
                  </a:lnTo>
                  <a:lnTo>
                    <a:pt x="458805" y="3976301"/>
                  </a:lnTo>
                  <a:lnTo>
                    <a:pt x="401328" y="3974049"/>
                  </a:lnTo>
                  <a:lnTo>
                    <a:pt x="346839" y="3967462"/>
                  </a:lnTo>
                  <a:lnTo>
                    <a:pt x="295540" y="3956789"/>
                  </a:lnTo>
                  <a:lnTo>
                    <a:pt x="247636" y="3942283"/>
                  </a:lnTo>
                  <a:lnTo>
                    <a:pt x="203330" y="3924194"/>
                  </a:lnTo>
                  <a:lnTo>
                    <a:pt x="162824" y="3902774"/>
                  </a:lnTo>
                  <a:lnTo>
                    <a:pt x="126322" y="3878273"/>
                  </a:lnTo>
                  <a:lnTo>
                    <a:pt x="94028" y="3850944"/>
                  </a:lnTo>
                  <a:lnTo>
                    <a:pt x="66144" y="3821036"/>
                  </a:lnTo>
                  <a:lnTo>
                    <a:pt x="42874" y="3788801"/>
                  </a:lnTo>
                  <a:lnTo>
                    <a:pt x="24421" y="3754491"/>
                  </a:lnTo>
                  <a:lnTo>
                    <a:pt x="10989" y="3718355"/>
                  </a:lnTo>
                  <a:lnTo>
                    <a:pt x="2781" y="3680647"/>
                  </a:lnTo>
                  <a:lnTo>
                    <a:pt x="0" y="3641615"/>
                  </a:lnTo>
                  <a:lnTo>
                    <a:pt x="0" y="317351"/>
                  </a:lnTo>
                  <a:lnTo>
                    <a:pt x="2075" y="275660"/>
                  </a:lnTo>
                  <a:lnTo>
                    <a:pt x="8382" y="236047"/>
                  </a:lnTo>
                  <a:lnTo>
                    <a:pt x="19036" y="198730"/>
                  </a:lnTo>
                  <a:lnTo>
                    <a:pt x="53863" y="131859"/>
                  </a:lnTo>
                  <a:lnTo>
                    <a:pt x="107500" y="76799"/>
                  </a:lnTo>
                  <a:lnTo>
                    <a:pt x="141668" y="54245"/>
                  </a:lnTo>
                  <a:lnTo>
                    <a:pt x="180891" y="35301"/>
                  </a:lnTo>
                  <a:lnTo>
                    <a:pt x="225290" y="20186"/>
                  </a:lnTo>
                  <a:lnTo>
                    <a:pt x="274981" y="9118"/>
                  </a:lnTo>
                  <a:lnTo>
                    <a:pt x="330082" y="2317"/>
                  </a:lnTo>
                  <a:lnTo>
                    <a:pt x="390712" y="1"/>
                  </a:lnTo>
                  <a:close/>
                </a:path>
              </a:pathLst>
            </a:custGeom>
            <a:ln w="38100">
              <a:solidFill>
                <a:srgbClr val="2E333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448661" y="1514079"/>
              <a:ext cx="2580005" cy="437515"/>
            </a:xfrm>
            <a:custGeom>
              <a:avLst/>
              <a:gdLst/>
              <a:ahLst/>
              <a:cxnLst/>
              <a:rect l="l" t="t" r="r" b="b"/>
              <a:pathLst>
                <a:path w="2580004" h="437514">
                  <a:moveTo>
                    <a:pt x="2579485" y="0"/>
                  </a:moveTo>
                  <a:lnTo>
                    <a:pt x="0" y="0"/>
                  </a:lnTo>
                  <a:lnTo>
                    <a:pt x="0" y="437068"/>
                  </a:lnTo>
                  <a:lnTo>
                    <a:pt x="2579485" y="437068"/>
                  </a:lnTo>
                  <a:lnTo>
                    <a:pt x="257948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8" name="object 8"/>
          <p:cNvGrpSpPr/>
          <p:nvPr/>
        </p:nvGrpSpPr>
        <p:grpSpPr>
          <a:xfrm>
            <a:off x="941219" y="5857647"/>
            <a:ext cx="10106660" cy="454659"/>
            <a:chOff x="941219" y="5857647"/>
            <a:chExt cx="10106660" cy="454659"/>
          </a:xfrm>
        </p:grpSpPr>
        <p:sp>
          <p:nvSpPr>
            <p:cNvPr id="9" name="object 9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9816754" y="0"/>
                  </a:moveTo>
                  <a:lnTo>
                    <a:pt x="0" y="0"/>
                  </a:lnTo>
                  <a:lnTo>
                    <a:pt x="0" y="371576"/>
                  </a:lnTo>
                  <a:lnTo>
                    <a:pt x="9816754" y="371576"/>
                  </a:lnTo>
                  <a:lnTo>
                    <a:pt x="10024091" y="185788"/>
                  </a:lnTo>
                  <a:lnTo>
                    <a:pt x="9816754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982494" y="5898922"/>
              <a:ext cx="10024110" cy="372110"/>
            </a:xfrm>
            <a:custGeom>
              <a:avLst/>
              <a:gdLst/>
              <a:ahLst/>
              <a:cxnLst/>
              <a:rect l="l" t="t" r="r" b="b"/>
              <a:pathLst>
                <a:path w="10024110" h="372110">
                  <a:moveTo>
                    <a:pt x="0" y="0"/>
                  </a:moveTo>
                  <a:lnTo>
                    <a:pt x="9816754" y="0"/>
                  </a:lnTo>
                  <a:lnTo>
                    <a:pt x="10024090" y="185789"/>
                  </a:lnTo>
                  <a:lnTo>
                    <a:pt x="9816754" y="371576"/>
                  </a:lnTo>
                  <a:lnTo>
                    <a:pt x="0" y="371576"/>
                  </a:lnTo>
                  <a:lnTo>
                    <a:pt x="0" y="0"/>
                  </a:lnTo>
                  <a:close/>
                </a:path>
              </a:pathLst>
            </a:custGeom>
            <a:ln w="82550">
              <a:solidFill>
                <a:srgbClr val="D9D9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1528433" y="1111528"/>
            <a:ext cx="9135745" cy="803275"/>
          </a:xfrm>
          <a:prstGeom prst="rect">
            <a:avLst/>
          </a:prstGeom>
        </p:spPr>
        <p:txBody>
          <a:bodyPr vert="horz" wrap="square" lIns="0" tIns="711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60"/>
              </a:spcBef>
            </a:pP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TACTICAL</a:t>
            </a:r>
            <a:r>
              <a:rPr sz="1800" b="1" spc="-3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COMBAT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CASUALTY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CARE</a:t>
            </a:r>
            <a:r>
              <a:rPr sz="18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(TCCC)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ROLE-BASED</a:t>
            </a:r>
            <a:r>
              <a:rPr sz="1800" b="1" spc="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TRAINING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SPECTRUM</a:t>
            </a:r>
            <a:endParaRPr sz="1800">
              <a:latin typeface="Arial"/>
              <a:cs typeface="Arial"/>
            </a:endParaRPr>
          </a:p>
          <a:p>
            <a:pPr marR="707390" algn="ctr">
              <a:lnSpc>
                <a:spcPct val="100000"/>
              </a:lnSpc>
              <a:spcBef>
                <a:spcPts val="620"/>
              </a:spcBef>
            </a:pPr>
            <a:r>
              <a:rPr sz="2400" b="1" spc="-5" dirty="0">
                <a:latin typeface="Arial"/>
                <a:cs typeface="Arial"/>
              </a:rPr>
              <a:t>ROLE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CARE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508911" y="1942682"/>
            <a:ext cx="2519680" cy="617855"/>
            <a:chOff x="2508911" y="1942682"/>
            <a:chExt cx="2519680" cy="617855"/>
          </a:xfrm>
        </p:grpSpPr>
        <p:sp>
          <p:nvSpPr>
            <p:cNvPr id="13" name="object 13"/>
            <p:cNvSpPr/>
            <p:nvPr/>
          </p:nvSpPr>
          <p:spPr>
            <a:xfrm>
              <a:off x="2521611" y="2219692"/>
              <a:ext cx="2494280" cy="316230"/>
            </a:xfrm>
            <a:custGeom>
              <a:avLst/>
              <a:gdLst/>
              <a:ahLst/>
              <a:cxnLst/>
              <a:rect l="l" t="t" r="r" b="b"/>
              <a:pathLst>
                <a:path w="2494279" h="316230">
                  <a:moveTo>
                    <a:pt x="0" y="316160"/>
                  </a:moveTo>
                  <a:lnTo>
                    <a:pt x="3490" y="269440"/>
                  </a:lnTo>
                  <a:lnTo>
                    <a:pt x="13628" y="224848"/>
                  </a:lnTo>
                  <a:lnTo>
                    <a:pt x="29917" y="182874"/>
                  </a:lnTo>
                  <a:lnTo>
                    <a:pt x="51858" y="144007"/>
                  </a:lnTo>
                  <a:lnTo>
                    <a:pt x="78954" y="108735"/>
                  </a:lnTo>
                  <a:lnTo>
                    <a:pt x="110707" y="77548"/>
                  </a:lnTo>
                  <a:lnTo>
                    <a:pt x="146618" y="50935"/>
                  </a:lnTo>
                  <a:lnTo>
                    <a:pt x="186190" y="29384"/>
                  </a:lnTo>
                  <a:lnTo>
                    <a:pt x="228925" y="13385"/>
                  </a:lnTo>
                  <a:lnTo>
                    <a:pt x="274325" y="3427"/>
                  </a:lnTo>
                  <a:lnTo>
                    <a:pt x="321892" y="0"/>
                  </a:lnTo>
                  <a:lnTo>
                    <a:pt x="2171952" y="0"/>
                  </a:lnTo>
                  <a:lnTo>
                    <a:pt x="2219519" y="3427"/>
                  </a:lnTo>
                  <a:lnTo>
                    <a:pt x="2264919" y="13385"/>
                  </a:lnTo>
                  <a:lnTo>
                    <a:pt x="2307654" y="29384"/>
                  </a:lnTo>
                  <a:lnTo>
                    <a:pt x="2347226" y="50935"/>
                  </a:lnTo>
                  <a:lnTo>
                    <a:pt x="2383137" y="77548"/>
                  </a:lnTo>
                  <a:lnTo>
                    <a:pt x="2414890" y="108735"/>
                  </a:lnTo>
                  <a:lnTo>
                    <a:pt x="2441986" y="144007"/>
                  </a:lnTo>
                  <a:lnTo>
                    <a:pt x="2463928" y="182874"/>
                  </a:lnTo>
                  <a:lnTo>
                    <a:pt x="2480216" y="224848"/>
                  </a:lnTo>
                  <a:lnTo>
                    <a:pt x="2490355" y="269440"/>
                  </a:lnTo>
                  <a:lnTo>
                    <a:pt x="2493845" y="316160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882706" y="1942682"/>
              <a:ext cx="1771650" cy="617855"/>
            </a:xfrm>
            <a:custGeom>
              <a:avLst/>
              <a:gdLst/>
              <a:ahLst/>
              <a:cxnLst/>
              <a:rect l="l" t="t" r="r" b="b"/>
              <a:pathLst>
                <a:path w="1771650" h="617855">
                  <a:moveTo>
                    <a:pt x="1771656" y="0"/>
                  </a:moveTo>
                  <a:lnTo>
                    <a:pt x="0" y="0"/>
                  </a:lnTo>
                  <a:lnTo>
                    <a:pt x="0" y="617361"/>
                  </a:lnTo>
                  <a:lnTo>
                    <a:pt x="1771656" y="617361"/>
                  </a:lnTo>
                  <a:lnTo>
                    <a:pt x="17716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2983249" y="1957880"/>
            <a:ext cx="157480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73660" marR="5080" indent="-61594">
              <a:lnSpc>
                <a:spcPts val="2100"/>
              </a:lnSpc>
              <a:spcBef>
                <a:spcPts val="219"/>
              </a:spcBef>
            </a:pP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O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NMED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I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CAL  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PERSONNEL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109158" y="1928324"/>
            <a:ext cx="7052309" cy="3023235"/>
            <a:chOff x="2109158" y="1928324"/>
            <a:chExt cx="7052309" cy="3023235"/>
          </a:xfrm>
        </p:grpSpPr>
        <p:pic>
          <p:nvPicPr>
            <p:cNvPr id="17" name="object 1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635109" y="2584301"/>
              <a:ext cx="1525949" cy="233488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09158" y="2584302"/>
              <a:ext cx="1547096" cy="2367243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6224278" y="2203095"/>
              <a:ext cx="2494280" cy="316230"/>
            </a:xfrm>
            <a:custGeom>
              <a:avLst/>
              <a:gdLst/>
              <a:ahLst/>
              <a:cxnLst/>
              <a:rect l="l" t="t" r="r" b="b"/>
              <a:pathLst>
                <a:path w="2494279" h="316230">
                  <a:moveTo>
                    <a:pt x="0" y="316160"/>
                  </a:moveTo>
                  <a:lnTo>
                    <a:pt x="3490" y="269440"/>
                  </a:lnTo>
                  <a:lnTo>
                    <a:pt x="13628" y="224848"/>
                  </a:lnTo>
                  <a:lnTo>
                    <a:pt x="29917" y="182874"/>
                  </a:lnTo>
                  <a:lnTo>
                    <a:pt x="51858" y="144007"/>
                  </a:lnTo>
                  <a:lnTo>
                    <a:pt x="78954" y="108735"/>
                  </a:lnTo>
                  <a:lnTo>
                    <a:pt x="110707" y="77548"/>
                  </a:lnTo>
                  <a:lnTo>
                    <a:pt x="146618" y="50935"/>
                  </a:lnTo>
                  <a:lnTo>
                    <a:pt x="186190" y="29384"/>
                  </a:lnTo>
                  <a:lnTo>
                    <a:pt x="228925" y="13385"/>
                  </a:lnTo>
                  <a:lnTo>
                    <a:pt x="274325" y="3427"/>
                  </a:lnTo>
                  <a:lnTo>
                    <a:pt x="321892" y="0"/>
                  </a:lnTo>
                  <a:lnTo>
                    <a:pt x="2171952" y="0"/>
                  </a:lnTo>
                  <a:lnTo>
                    <a:pt x="2219519" y="3427"/>
                  </a:lnTo>
                  <a:lnTo>
                    <a:pt x="2264919" y="13385"/>
                  </a:lnTo>
                  <a:lnTo>
                    <a:pt x="2307654" y="29384"/>
                  </a:lnTo>
                  <a:lnTo>
                    <a:pt x="2347226" y="50935"/>
                  </a:lnTo>
                  <a:lnTo>
                    <a:pt x="2383137" y="77548"/>
                  </a:lnTo>
                  <a:lnTo>
                    <a:pt x="2414890" y="108735"/>
                  </a:lnTo>
                  <a:lnTo>
                    <a:pt x="2441986" y="144007"/>
                  </a:lnTo>
                  <a:lnTo>
                    <a:pt x="2463928" y="182874"/>
                  </a:lnTo>
                  <a:lnTo>
                    <a:pt x="2480216" y="224848"/>
                  </a:lnTo>
                  <a:lnTo>
                    <a:pt x="2490355" y="269440"/>
                  </a:lnTo>
                  <a:lnTo>
                    <a:pt x="2493845" y="316160"/>
                  </a:lnTo>
                </a:path>
              </a:pathLst>
            </a:custGeom>
            <a:ln w="25400">
              <a:solidFill>
                <a:srgbClr val="BFBFB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685508" y="1928324"/>
              <a:ext cx="1635125" cy="591820"/>
            </a:xfrm>
            <a:custGeom>
              <a:avLst/>
              <a:gdLst/>
              <a:ahLst/>
              <a:cxnLst/>
              <a:rect l="l" t="t" r="r" b="b"/>
              <a:pathLst>
                <a:path w="1635125" h="591819">
                  <a:moveTo>
                    <a:pt x="1634933" y="0"/>
                  </a:moveTo>
                  <a:lnTo>
                    <a:pt x="0" y="0"/>
                  </a:lnTo>
                  <a:lnTo>
                    <a:pt x="0" y="591439"/>
                  </a:lnTo>
                  <a:lnTo>
                    <a:pt x="1634933" y="591439"/>
                  </a:lnTo>
                  <a:lnTo>
                    <a:pt x="163493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6778969" y="1943522"/>
            <a:ext cx="1448435" cy="54102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 indent="192405">
              <a:lnSpc>
                <a:spcPts val="1900"/>
              </a:lnSpc>
              <a:spcBef>
                <a:spcPts val="380"/>
              </a:spcBef>
            </a:pP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MEDICAL 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 PERS</a:t>
            </a:r>
            <a:r>
              <a:rPr sz="1800" b="1" spc="-5" dirty="0">
                <a:solidFill>
                  <a:srgbClr val="2E3334"/>
                </a:solidFill>
                <a:latin typeface="Arial"/>
                <a:cs typeface="Arial"/>
              </a:rPr>
              <a:t>O</a:t>
            </a:r>
            <a:r>
              <a:rPr sz="1800" b="1" dirty="0">
                <a:solidFill>
                  <a:srgbClr val="2E3334"/>
                </a:solidFill>
                <a:latin typeface="Arial"/>
                <a:cs typeface="Arial"/>
              </a:rPr>
              <a:t>NNEL</a:t>
            </a:r>
            <a:endParaRPr sz="18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862113" y="5126938"/>
            <a:ext cx="5922010" cy="1110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YOU</a:t>
            </a:r>
            <a:r>
              <a:rPr sz="1800" b="1" spc="-10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ARE</a:t>
            </a:r>
            <a:r>
              <a:rPr sz="1800" b="1" spc="-2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HERE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6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b="1" spc="-15" dirty="0">
                <a:solidFill>
                  <a:srgbClr val="595959"/>
                </a:solidFill>
                <a:latin typeface="Arial"/>
                <a:cs typeface="Arial"/>
              </a:rPr>
              <a:t>STANDARDIZED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 JOINT</a:t>
            </a:r>
            <a:r>
              <a:rPr sz="1800" b="1" spc="-1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595959"/>
                </a:solidFill>
                <a:latin typeface="Arial"/>
                <a:cs typeface="Arial"/>
              </a:rPr>
              <a:t>CURRICULUM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3839023" y="2561982"/>
            <a:ext cx="4062729" cy="2957830"/>
            <a:chOff x="3839023" y="2561982"/>
            <a:chExt cx="4062729" cy="2957830"/>
          </a:xfrm>
        </p:grpSpPr>
        <p:sp>
          <p:nvSpPr>
            <p:cNvPr id="24" name="object 24"/>
            <p:cNvSpPr/>
            <p:nvPr/>
          </p:nvSpPr>
          <p:spPr>
            <a:xfrm>
              <a:off x="7680659" y="5169496"/>
              <a:ext cx="220979" cy="255904"/>
            </a:xfrm>
            <a:custGeom>
              <a:avLst/>
              <a:gdLst/>
              <a:ahLst/>
              <a:cxnLst/>
              <a:rect l="l" t="t" r="r" b="b"/>
              <a:pathLst>
                <a:path w="220979" h="255904">
                  <a:moveTo>
                    <a:pt x="220510" y="0"/>
                  </a:moveTo>
                  <a:lnTo>
                    <a:pt x="0" y="127896"/>
                  </a:lnTo>
                  <a:lnTo>
                    <a:pt x="220510" y="255793"/>
                  </a:lnTo>
                  <a:lnTo>
                    <a:pt x="220510" y="0"/>
                  </a:lnTo>
                  <a:close/>
                </a:path>
              </a:pathLst>
            </a:custGeom>
            <a:solidFill>
              <a:srgbClr val="9219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839023" y="2584301"/>
              <a:ext cx="1547097" cy="236724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559709" y="2561982"/>
              <a:ext cx="1933028" cy="295776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771453" y="6546242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3</a:t>
            </a:r>
            <a:endParaRPr sz="1200">
              <a:latin typeface="Arial MT"/>
              <a:cs typeface="Arial MT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72409" y="1131489"/>
            <a:ext cx="11322685" cy="4783455"/>
            <a:chOff x="472409" y="1131489"/>
            <a:chExt cx="11322685" cy="4783455"/>
          </a:xfrm>
        </p:grpSpPr>
        <p:sp>
          <p:nvSpPr>
            <p:cNvPr id="6" name="object 6"/>
            <p:cNvSpPr/>
            <p:nvPr/>
          </p:nvSpPr>
          <p:spPr>
            <a:xfrm>
              <a:off x="486697" y="1145777"/>
              <a:ext cx="11294110" cy="4754880"/>
            </a:xfrm>
            <a:custGeom>
              <a:avLst/>
              <a:gdLst/>
              <a:ahLst/>
              <a:cxnLst/>
              <a:rect l="l" t="t" r="r" b="b"/>
              <a:pathLst>
                <a:path w="11294110" h="4754880">
                  <a:moveTo>
                    <a:pt x="151918" y="0"/>
                  </a:moveTo>
                  <a:lnTo>
                    <a:pt x="11141716" y="0"/>
                  </a:lnTo>
                  <a:lnTo>
                    <a:pt x="11189734" y="7744"/>
                  </a:lnTo>
                  <a:lnTo>
                    <a:pt x="11231437" y="29311"/>
                  </a:lnTo>
                  <a:lnTo>
                    <a:pt x="11264323" y="62197"/>
                  </a:lnTo>
                  <a:lnTo>
                    <a:pt x="11285890" y="103900"/>
                  </a:lnTo>
                  <a:lnTo>
                    <a:pt x="11293635" y="151918"/>
                  </a:lnTo>
                  <a:lnTo>
                    <a:pt x="11293635" y="4602961"/>
                  </a:lnTo>
                  <a:lnTo>
                    <a:pt x="11285890" y="4650979"/>
                  </a:lnTo>
                  <a:lnTo>
                    <a:pt x="11264323" y="4692682"/>
                  </a:lnTo>
                  <a:lnTo>
                    <a:pt x="11231437" y="4725568"/>
                  </a:lnTo>
                  <a:lnTo>
                    <a:pt x="11189734" y="4747135"/>
                  </a:lnTo>
                  <a:lnTo>
                    <a:pt x="11141716" y="4754880"/>
                  </a:lnTo>
                  <a:lnTo>
                    <a:pt x="151918" y="4754880"/>
                  </a:lnTo>
                  <a:lnTo>
                    <a:pt x="103900" y="4747135"/>
                  </a:lnTo>
                  <a:lnTo>
                    <a:pt x="62197" y="4725568"/>
                  </a:lnTo>
                  <a:lnTo>
                    <a:pt x="29311" y="4692682"/>
                  </a:lnTo>
                  <a:lnTo>
                    <a:pt x="7744" y="4650979"/>
                  </a:lnTo>
                  <a:lnTo>
                    <a:pt x="0" y="4602961"/>
                  </a:lnTo>
                  <a:lnTo>
                    <a:pt x="0" y="151918"/>
                  </a:lnTo>
                  <a:lnTo>
                    <a:pt x="7744" y="103900"/>
                  </a:lnTo>
                  <a:lnTo>
                    <a:pt x="29311" y="62197"/>
                  </a:lnTo>
                  <a:lnTo>
                    <a:pt x="62197" y="29311"/>
                  </a:lnTo>
                  <a:lnTo>
                    <a:pt x="103900" y="7744"/>
                  </a:lnTo>
                  <a:lnTo>
                    <a:pt x="151918" y="0"/>
                  </a:lnTo>
                  <a:close/>
                </a:path>
              </a:pathLst>
            </a:custGeom>
            <a:ln w="28575">
              <a:solidFill>
                <a:srgbClr val="D8D9D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706457" y="1925520"/>
              <a:ext cx="10863580" cy="0"/>
            </a:xfrm>
            <a:custGeom>
              <a:avLst/>
              <a:gdLst/>
              <a:ahLst/>
              <a:cxnLst/>
              <a:rect l="l" t="t" r="r" b="b"/>
              <a:pathLst>
                <a:path w="10863580">
                  <a:moveTo>
                    <a:pt x="0" y="0"/>
                  </a:moveTo>
                  <a:lnTo>
                    <a:pt x="10863277" y="0"/>
                  </a:lnTo>
                </a:path>
              </a:pathLst>
            </a:custGeom>
            <a:ln w="28575">
              <a:solidFill>
                <a:srgbClr val="8A8C8C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72889" y="2079637"/>
              <a:ext cx="183080" cy="18308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79240" y="4934191"/>
              <a:ext cx="170380" cy="17038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72889" y="4927842"/>
              <a:ext cx="183080" cy="18308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72889" y="2392166"/>
              <a:ext cx="183080" cy="183080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683809" y="705195"/>
            <a:ext cx="10577830" cy="48653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323215" algn="ctr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Arial"/>
                <a:cs typeface="Arial"/>
              </a:rPr>
              <a:t>1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x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TERMINAL</a:t>
            </a:r>
            <a:r>
              <a:rPr sz="2400" b="1" spc="-5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LEARNING OBJECTIVE</a:t>
            </a:r>
            <a:endParaRPr sz="2400">
              <a:latin typeface="Arial"/>
              <a:cs typeface="Arial"/>
            </a:endParaRPr>
          </a:p>
          <a:p>
            <a:pPr marL="434340" marR="2310130" indent="-384175">
              <a:lnSpc>
                <a:spcPct val="82900"/>
              </a:lnSpc>
              <a:spcBef>
                <a:spcPts val="1945"/>
              </a:spcBef>
              <a:buClr>
                <a:srgbClr val="921928"/>
              </a:buClr>
              <a:buSzPct val="112500"/>
              <a:buAutoNum type="arabicPlain" startAt="18"/>
              <a:tabLst>
                <a:tab pos="434340" algn="l"/>
                <a:tab pos="434975" algn="l"/>
              </a:tabLst>
            </a:pPr>
            <a:r>
              <a:rPr sz="1600" b="1" spc="-5" dirty="0">
                <a:latin typeface="Arial"/>
                <a:cs typeface="Arial"/>
              </a:rPr>
              <a:t>Given</a:t>
            </a:r>
            <a:r>
              <a:rPr sz="1600" b="1" dirty="0">
                <a:latin typeface="Arial"/>
                <a:cs typeface="Arial"/>
              </a:rPr>
              <a:t> a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combat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or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noncombat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scenario,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perform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analgesia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administration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during </a:t>
            </a:r>
            <a:r>
              <a:rPr sz="1600" b="1" spc="-430" dirty="0">
                <a:latin typeface="Arial"/>
                <a:cs typeface="Arial"/>
              </a:rPr>
              <a:t> </a:t>
            </a:r>
            <a:r>
              <a:rPr sz="1600" b="1" spc="-20" dirty="0">
                <a:latin typeface="Arial"/>
                <a:cs typeface="Arial"/>
              </a:rPr>
              <a:t>Tactical</a:t>
            </a:r>
            <a:r>
              <a:rPr sz="1600" b="1" spc="-5" dirty="0">
                <a:latin typeface="Arial"/>
                <a:cs typeface="Arial"/>
              </a:rPr>
              <a:t> Field </a:t>
            </a:r>
            <a:r>
              <a:rPr sz="1600" b="1" dirty="0">
                <a:latin typeface="Arial"/>
                <a:cs typeface="Arial"/>
              </a:rPr>
              <a:t>Care </a:t>
            </a:r>
            <a:r>
              <a:rPr sz="1600" b="1" spc="-5" dirty="0">
                <a:latin typeface="Arial"/>
                <a:cs typeface="Arial"/>
              </a:rPr>
              <a:t>in accordance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with CoTCCC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Guidelines.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921928"/>
              </a:buClr>
              <a:buFont typeface="Arial"/>
              <a:buAutoNum type="arabicPlain" startAt="18"/>
            </a:pPr>
            <a:endParaRPr sz="1950">
              <a:latin typeface="Arial"/>
              <a:cs typeface="Arial"/>
            </a:endParaRPr>
          </a:p>
          <a:p>
            <a:pPr marL="932815" lvl="1" indent="-499109">
              <a:lnSpc>
                <a:spcPct val="100000"/>
              </a:lnSpc>
              <a:buFont typeface="Arial"/>
              <a:buAutoNum type="arabicPeriod"/>
              <a:tabLst>
                <a:tab pos="932815" algn="l"/>
                <a:tab pos="933450" algn="l"/>
              </a:tabLst>
            </a:pPr>
            <a:r>
              <a:rPr sz="1300" dirty="0">
                <a:latin typeface="Arial MT"/>
                <a:cs typeface="Arial MT"/>
              </a:rPr>
              <a:t>Identify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 indications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 considerations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of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analgesia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approaches in</a:t>
            </a:r>
            <a:r>
              <a:rPr sz="1300" spc="-30" dirty="0">
                <a:latin typeface="Arial MT"/>
                <a:cs typeface="Arial MT"/>
              </a:rPr>
              <a:t> </a:t>
            </a:r>
            <a:r>
              <a:rPr sz="1300" spc="-20" dirty="0">
                <a:latin typeface="Arial MT"/>
                <a:cs typeface="Arial MT"/>
              </a:rPr>
              <a:t>Tactical</a:t>
            </a:r>
            <a:r>
              <a:rPr sz="1300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Field </a:t>
            </a:r>
            <a:r>
              <a:rPr sz="1300" dirty="0">
                <a:latin typeface="Arial MT"/>
                <a:cs typeface="Arial MT"/>
              </a:rPr>
              <a:t>Care.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(CLS</a:t>
            </a:r>
            <a:r>
              <a:rPr sz="1300" spc="-30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T15:E73)</a:t>
            </a:r>
            <a:endParaRPr sz="1300">
              <a:latin typeface="Arial MT"/>
              <a:cs typeface="Arial MT"/>
            </a:endParaRPr>
          </a:p>
          <a:p>
            <a:pPr marL="932815" marR="599440" lvl="1" indent="-498475">
              <a:lnSpc>
                <a:spcPts val="1500"/>
              </a:lnSpc>
              <a:spcBef>
                <a:spcPts val="640"/>
              </a:spcBef>
              <a:buFont typeface="Arial"/>
              <a:buAutoNum type="arabicPeriod"/>
              <a:tabLst>
                <a:tab pos="932815" algn="l"/>
                <a:tab pos="933450" algn="l"/>
              </a:tabLst>
            </a:pPr>
            <a:r>
              <a:rPr sz="1300" dirty="0">
                <a:latin typeface="Arial MT"/>
                <a:cs typeface="Arial MT"/>
              </a:rPr>
              <a:t>Identify the indications, contraindications, and </a:t>
            </a:r>
            <a:r>
              <a:rPr sz="1300" spc="-5" dirty="0">
                <a:latin typeface="Arial MT"/>
                <a:cs typeface="Arial MT"/>
              </a:rPr>
              <a:t>administration </a:t>
            </a:r>
            <a:r>
              <a:rPr sz="1300" dirty="0">
                <a:latin typeface="Arial MT"/>
                <a:cs typeface="Arial MT"/>
              </a:rPr>
              <a:t>methods of pain medications (analgesia) in </a:t>
            </a:r>
            <a:r>
              <a:rPr sz="1300" spc="-20" dirty="0">
                <a:latin typeface="Arial MT"/>
                <a:cs typeface="Arial MT"/>
              </a:rPr>
              <a:t>Tactical </a:t>
            </a:r>
            <a:r>
              <a:rPr sz="1300" spc="-5" dirty="0">
                <a:latin typeface="Arial MT"/>
                <a:cs typeface="Arial MT"/>
              </a:rPr>
              <a:t>Field </a:t>
            </a:r>
            <a:r>
              <a:rPr sz="1300" dirty="0">
                <a:latin typeface="Arial MT"/>
                <a:cs typeface="Arial MT"/>
              </a:rPr>
              <a:t>Care. </a:t>
            </a:r>
            <a:r>
              <a:rPr sz="1300" spc="-35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(CLS</a:t>
            </a:r>
            <a:r>
              <a:rPr sz="1300" spc="-30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T15:E75)</a:t>
            </a:r>
            <a:endParaRPr sz="1300">
              <a:latin typeface="Arial MT"/>
              <a:cs typeface="Arial MT"/>
            </a:endParaRPr>
          </a:p>
          <a:p>
            <a:pPr marL="932815" lvl="1" indent="-499109">
              <a:lnSpc>
                <a:spcPct val="100000"/>
              </a:lnSpc>
              <a:spcBef>
                <a:spcPts val="500"/>
              </a:spcBef>
              <a:buFont typeface="Arial"/>
              <a:buAutoNum type="arabicPeriod"/>
              <a:tabLst>
                <a:tab pos="932815" algn="l"/>
                <a:tab pos="933450" algn="l"/>
              </a:tabLst>
            </a:pPr>
            <a:r>
              <a:rPr sz="1300" dirty="0">
                <a:latin typeface="Arial MT"/>
                <a:cs typeface="Arial MT"/>
              </a:rPr>
              <a:t>Describe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 indications,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contraindications,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dosage,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route,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 </a:t>
            </a:r>
            <a:r>
              <a:rPr sz="1300" spc="-5" dirty="0">
                <a:latin typeface="Arial MT"/>
                <a:cs typeface="Arial MT"/>
              </a:rPr>
              <a:t>administration</a:t>
            </a:r>
            <a:r>
              <a:rPr sz="1300" dirty="0">
                <a:latin typeface="Arial MT"/>
                <a:cs typeface="Arial MT"/>
              </a:rPr>
              <a:t> methods of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oral acetaminophen in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spc="-20" dirty="0">
                <a:latin typeface="Arial MT"/>
                <a:cs typeface="Arial MT"/>
              </a:rPr>
              <a:t>Tactical</a:t>
            </a:r>
            <a:r>
              <a:rPr sz="1300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Field</a:t>
            </a:r>
            <a:r>
              <a:rPr sz="1300" dirty="0">
                <a:latin typeface="Arial MT"/>
                <a:cs typeface="Arial MT"/>
              </a:rPr>
              <a:t> Care.</a:t>
            </a:r>
            <a:endParaRPr sz="1300">
              <a:latin typeface="Arial MT"/>
              <a:cs typeface="Arial MT"/>
            </a:endParaRPr>
          </a:p>
          <a:p>
            <a:pPr marL="932815" lvl="1" indent="-499109">
              <a:lnSpc>
                <a:spcPct val="100000"/>
              </a:lnSpc>
              <a:spcBef>
                <a:spcPts val="540"/>
              </a:spcBef>
              <a:buFont typeface="Arial"/>
              <a:buAutoNum type="arabicPeriod"/>
              <a:tabLst>
                <a:tab pos="932815" algn="l"/>
                <a:tab pos="933450" algn="l"/>
              </a:tabLst>
            </a:pPr>
            <a:r>
              <a:rPr sz="1300" dirty="0">
                <a:latin typeface="Arial MT"/>
                <a:cs typeface="Arial MT"/>
              </a:rPr>
              <a:t>Describe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 indications,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contraindications,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dosage,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route,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 </a:t>
            </a:r>
            <a:r>
              <a:rPr sz="1300" spc="-5" dirty="0">
                <a:latin typeface="Arial MT"/>
                <a:cs typeface="Arial MT"/>
              </a:rPr>
              <a:t>administration</a:t>
            </a:r>
            <a:r>
              <a:rPr sz="1300" dirty="0">
                <a:latin typeface="Arial MT"/>
                <a:cs typeface="Arial MT"/>
              </a:rPr>
              <a:t> methods of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oral meloxicam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in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spc="-20" dirty="0">
                <a:latin typeface="Arial MT"/>
                <a:cs typeface="Arial MT"/>
              </a:rPr>
              <a:t>Tactical</a:t>
            </a:r>
            <a:r>
              <a:rPr sz="1300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Field</a:t>
            </a:r>
            <a:r>
              <a:rPr sz="1300" dirty="0">
                <a:latin typeface="Arial MT"/>
                <a:cs typeface="Arial MT"/>
              </a:rPr>
              <a:t> Care.</a:t>
            </a:r>
            <a:endParaRPr sz="1300">
              <a:latin typeface="Arial MT"/>
              <a:cs typeface="Arial MT"/>
            </a:endParaRPr>
          </a:p>
          <a:p>
            <a:pPr marL="932815" lvl="1" indent="-499109">
              <a:lnSpc>
                <a:spcPct val="100000"/>
              </a:lnSpc>
              <a:spcBef>
                <a:spcPts val="540"/>
              </a:spcBef>
              <a:buFont typeface="Arial"/>
              <a:buAutoNum type="arabicPeriod"/>
              <a:tabLst>
                <a:tab pos="932815" algn="l"/>
                <a:tab pos="933450" algn="l"/>
              </a:tabLst>
            </a:pPr>
            <a:r>
              <a:rPr sz="1300" spc="-5" dirty="0">
                <a:latin typeface="Arial MT"/>
                <a:cs typeface="Arial MT"/>
              </a:rPr>
              <a:t>Demonstrate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administration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of a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combat wound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medication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pack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in</a:t>
            </a:r>
            <a:r>
              <a:rPr sz="1300" spc="-20" dirty="0">
                <a:latin typeface="Arial MT"/>
                <a:cs typeface="Arial MT"/>
              </a:rPr>
              <a:t> Tactical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Field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Care. (CLS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T15:E76)</a:t>
            </a:r>
            <a:endParaRPr sz="1300">
              <a:latin typeface="Arial MT"/>
              <a:cs typeface="Arial MT"/>
            </a:endParaRPr>
          </a:p>
          <a:p>
            <a:pPr marL="932815" lvl="1" indent="-499109">
              <a:lnSpc>
                <a:spcPct val="100000"/>
              </a:lnSpc>
              <a:spcBef>
                <a:spcPts val="540"/>
              </a:spcBef>
              <a:buFont typeface="Arial"/>
              <a:buAutoNum type="arabicPeriod"/>
              <a:tabLst>
                <a:tab pos="932815" algn="l"/>
                <a:tab pos="933450" algn="l"/>
              </a:tabLst>
            </a:pPr>
            <a:r>
              <a:rPr sz="1300" dirty="0">
                <a:latin typeface="Arial MT"/>
                <a:cs typeface="Arial MT"/>
              </a:rPr>
              <a:t>Describe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 indications,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contraindications,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dosage,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route,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 </a:t>
            </a:r>
            <a:r>
              <a:rPr sz="1300" spc="-5" dirty="0">
                <a:latin typeface="Arial MT"/>
                <a:cs typeface="Arial MT"/>
              </a:rPr>
              <a:t>administration</a:t>
            </a:r>
            <a:r>
              <a:rPr sz="1300" dirty="0">
                <a:latin typeface="Arial MT"/>
                <a:cs typeface="Arial MT"/>
              </a:rPr>
              <a:t> methods of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ondansetron in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spc="-20" dirty="0">
                <a:latin typeface="Arial MT"/>
                <a:cs typeface="Arial MT"/>
              </a:rPr>
              <a:t>Tactical</a:t>
            </a:r>
            <a:r>
              <a:rPr sz="1300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Field</a:t>
            </a:r>
            <a:r>
              <a:rPr sz="1300" dirty="0">
                <a:latin typeface="Arial MT"/>
                <a:cs typeface="Arial MT"/>
              </a:rPr>
              <a:t> Care.</a:t>
            </a:r>
            <a:endParaRPr sz="1300">
              <a:latin typeface="Arial MT"/>
              <a:cs typeface="Arial MT"/>
            </a:endParaRPr>
          </a:p>
          <a:p>
            <a:pPr marL="932815" marR="678815" lvl="1" indent="-498475">
              <a:lnSpc>
                <a:spcPts val="1500"/>
              </a:lnSpc>
              <a:spcBef>
                <a:spcPts val="640"/>
              </a:spcBef>
              <a:buFont typeface="Arial"/>
              <a:buAutoNum type="arabicPeriod"/>
              <a:tabLst>
                <a:tab pos="932815" algn="l"/>
                <a:tab pos="933450" algn="l"/>
              </a:tabLst>
            </a:pPr>
            <a:r>
              <a:rPr sz="1300" dirty="0">
                <a:latin typeface="Arial MT"/>
                <a:cs typeface="Arial MT"/>
              </a:rPr>
              <a:t>Describe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indications,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contraindications,</a:t>
            </a:r>
            <a:r>
              <a:rPr sz="1300" spc="-1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dosage,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route,</a:t>
            </a:r>
            <a:r>
              <a:rPr sz="1300" spc="-1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 </a:t>
            </a:r>
            <a:r>
              <a:rPr sz="1300" spc="-5" dirty="0">
                <a:latin typeface="Arial MT"/>
                <a:cs typeface="Arial MT"/>
              </a:rPr>
              <a:t>administration </a:t>
            </a:r>
            <a:r>
              <a:rPr sz="1300" dirty="0">
                <a:latin typeface="Arial MT"/>
                <a:cs typeface="Arial MT"/>
              </a:rPr>
              <a:t>methods of</a:t>
            </a:r>
            <a:r>
              <a:rPr sz="1300" spc="-1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oral transmucosal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fentanyl citrate </a:t>
            </a:r>
            <a:r>
              <a:rPr sz="1300" spc="-35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lozenges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in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spc="-20" dirty="0">
                <a:latin typeface="Arial MT"/>
                <a:cs typeface="Arial MT"/>
              </a:rPr>
              <a:t>Tactical</a:t>
            </a:r>
            <a:r>
              <a:rPr sz="1300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Field</a:t>
            </a:r>
            <a:r>
              <a:rPr sz="1300" dirty="0">
                <a:latin typeface="Arial MT"/>
                <a:cs typeface="Arial MT"/>
              </a:rPr>
              <a:t> Care.</a:t>
            </a:r>
            <a:endParaRPr sz="1300">
              <a:latin typeface="Arial MT"/>
              <a:cs typeface="Arial MT"/>
            </a:endParaRPr>
          </a:p>
          <a:p>
            <a:pPr marL="932815" lvl="1" indent="-499109">
              <a:lnSpc>
                <a:spcPct val="100000"/>
              </a:lnSpc>
              <a:spcBef>
                <a:spcPts val="500"/>
              </a:spcBef>
              <a:buFont typeface="Arial"/>
              <a:buAutoNum type="arabicPeriod"/>
              <a:tabLst>
                <a:tab pos="932815" algn="l"/>
                <a:tab pos="933450" algn="l"/>
              </a:tabLst>
            </a:pPr>
            <a:r>
              <a:rPr sz="1300" spc="-5" dirty="0">
                <a:latin typeface="Arial MT"/>
                <a:cs typeface="Arial MT"/>
              </a:rPr>
              <a:t>Demonstrate</a:t>
            </a:r>
            <a:r>
              <a:rPr sz="1300" dirty="0">
                <a:latin typeface="Arial MT"/>
                <a:cs typeface="Arial MT"/>
              </a:rPr>
              <a:t> the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preparation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 </a:t>
            </a:r>
            <a:r>
              <a:rPr sz="1300" spc="-5" dirty="0">
                <a:latin typeface="Arial MT"/>
                <a:cs typeface="Arial MT"/>
              </a:rPr>
              <a:t>administration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of a transmucosal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medication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in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spc="-20" dirty="0">
                <a:latin typeface="Arial MT"/>
                <a:cs typeface="Arial MT"/>
              </a:rPr>
              <a:t>Tactical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Field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Care.</a:t>
            </a:r>
            <a:endParaRPr sz="1300">
              <a:latin typeface="Arial MT"/>
              <a:cs typeface="Arial MT"/>
            </a:endParaRPr>
          </a:p>
          <a:p>
            <a:pPr marL="932815" lvl="1" indent="-499109">
              <a:lnSpc>
                <a:spcPct val="100000"/>
              </a:lnSpc>
              <a:spcBef>
                <a:spcPts val="540"/>
              </a:spcBef>
              <a:buFont typeface="Arial"/>
              <a:buAutoNum type="arabicPeriod"/>
              <a:tabLst>
                <a:tab pos="932815" algn="l"/>
                <a:tab pos="933450" algn="l"/>
              </a:tabLst>
            </a:pPr>
            <a:r>
              <a:rPr sz="1300" dirty="0">
                <a:latin typeface="Arial MT"/>
                <a:cs typeface="Arial MT"/>
              </a:rPr>
              <a:t>Describe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 indications,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contraindications,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dosage,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route,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 </a:t>
            </a:r>
            <a:r>
              <a:rPr sz="1300" spc="-5" dirty="0">
                <a:latin typeface="Arial MT"/>
                <a:cs typeface="Arial MT"/>
              </a:rPr>
              <a:t>administration</a:t>
            </a:r>
            <a:r>
              <a:rPr sz="1300" dirty="0">
                <a:latin typeface="Arial MT"/>
                <a:cs typeface="Arial MT"/>
              </a:rPr>
              <a:t> methods of</a:t>
            </a:r>
            <a:r>
              <a:rPr sz="1300" spc="-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ketamine in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spc="-20" dirty="0">
                <a:latin typeface="Arial MT"/>
                <a:cs typeface="Arial MT"/>
              </a:rPr>
              <a:t>Tactical</a:t>
            </a:r>
            <a:r>
              <a:rPr sz="1300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Field</a:t>
            </a:r>
            <a:r>
              <a:rPr sz="1300" dirty="0">
                <a:latin typeface="Arial MT"/>
                <a:cs typeface="Arial MT"/>
              </a:rPr>
              <a:t> Care.</a:t>
            </a:r>
            <a:endParaRPr sz="1300">
              <a:latin typeface="Arial MT"/>
              <a:cs typeface="Arial MT"/>
            </a:endParaRPr>
          </a:p>
          <a:p>
            <a:pPr marL="932815" lvl="1" indent="-499109">
              <a:lnSpc>
                <a:spcPct val="100000"/>
              </a:lnSpc>
              <a:spcBef>
                <a:spcPts val="540"/>
              </a:spcBef>
              <a:buFont typeface="Arial"/>
              <a:buAutoNum type="arabicPeriod"/>
              <a:tabLst>
                <a:tab pos="933450" algn="l"/>
              </a:tabLst>
            </a:pPr>
            <a:r>
              <a:rPr sz="1300" spc="-5" dirty="0">
                <a:latin typeface="Arial MT"/>
                <a:cs typeface="Arial MT"/>
              </a:rPr>
              <a:t>Demonstrate</a:t>
            </a:r>
            <a:r>
              <a:rPr sz="1300" dirty="0">
                <a:latin typeface="Arial MT"/>
                <a:cs typeface="Arial MT"/>
              </a:rPr>
              <a:t> the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preparation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 </a:t>
            </a:r>
            <a:r>
              <a:rPr sz="1300" spc="-5" dirty="0">
                <a:latin typeface="Arial MT"/>
                <a:cs typeface="Arial MT"/>
              </a:rPr>
              <a:t>administration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of an intranasal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medication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in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spc="-20" dirty="0">
                <a:latin typeface="Arial MT"/>
                <a:cs typeface="Arial MT"/>
              </a:rPr>
              <a:t>Tactical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Field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Care.</a:t>
            </a:r>
            <a:endParaRPr sz="1300">
              <a:latin typeface="Arial MT"/>
              <a:cs typeface="Arial MT"/>
            </a:endParaRPr>
          </a:p>
          <a:p>
            <a:pPr marL="932815" lvl="1" indent="-499109">
              <a:lnSpc>
                <a:spcPct val="100000"/>
              </a:lnSpc>
              <a:spcBef>
                <a:spcPts val="540"/>
              </a:spcBef>
              <a:buFont typeface="Arial"/>
              <a:buAutoNum type="arabicPeriod"/>
              <a:tabLst>
                <a:tab pos="933450" algn="l"/>
              </a:tabLst>
            </a:pPr>
            <a:r>
              <a:rPr sz="1300" spc="-5" dirty="0">
                <a:latin typeface="Arial MT"/>
                <a:cs typeface="Arial MT"/>
              </a:rPr>
              <a:t>Demonstrate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preparation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administration</a:t>
            </a:r>
            <a:r>
              <a:rPr sz="1300" spc="1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of an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intramuscular medication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injection</a:t>
            </a:r>
            <a:r>
              <a:rPr sz="1300" spc="1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in</a:t>
            </a:r>
            <a:r>
              <a:rPr sz="1300" spc="-20" dirty="0">
                <a:latin typeface="Arial MT"/>
                <a:cs typeface="Arial MT"/>
              </a:rPr>
              <a:t> Tactical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Field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Care.</a:t>
            </a:r>
            <a:endParaRPr sz="1300">
              <a:latin typeface="Arial MT"/>
              <a:cs typeface="Arial MT"/>
            </a:endParaRPr>
          </a:p>
          <a:p>
            <a:pPr marL="932815" lvl="1" indent="-499109">
              <a:lnSpc>
                <a:spcPct val="100000"/>
              </a:lnSpc>
              <a:spcBef>
                <a:spcPts val="540"/>
              </a:spcBef>
              <a:buFont typeface="Arial"/>
              <a:buAutoNum type="arabicPeriod"/>
              <a:tabLst>
                <a:tab pos="933450" algn="l"/>
              </a:tabLst>
            </a:pPr>
            <a:r>
              <a:rPr sz="1300" spc="-5" dirty="0">
                <a:latin typeface="Arial MT"/>
                <a:cs typeface="Arial MT"/>
              </a:rPr>
              <a:t>Demonstrate</a:t>
            </a:r>
            <a:r>
              <a:rPr sz="1300" spc="1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</a:t>
            </a:r>
            <a:r>
              <a:rPr sz="1300" spc="1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preparation</a:t>
            </a:r>
            <a:r>
              <a:rPr sz="1300" spc="1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</a:t>
            </a:r>
            <a:r>
              <a:rPr sz="1300" spc="15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administration</a:t>
            </a:r>
            <a:r>
              <a:rPr sz="1300" spc="1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of</a:t>
            </a:r>
            <a:r>
              <a:rPr sz="1300" spc="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</a:t>
            </a:r>
            <a:r>
              <a:rPr sz="1300" spc="15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intravenous/intraosseous</a:t>
            </a:r>
            <a:r>
              <a:rPr sz="1300" spc="1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medication</a:t>
            </a:r>
            <a:r>
              <a:rPr sz="1300" spc="15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injection</a:t>
            </a:r>
            <a:r>
              <a:rPr sz="1300" spc="1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in</a:t>
            </a:r>
            <a:r>
              <a:rPr sz="1300" spc="-15" dirty="0">
                <a:latin typeface="Arial MT"/>
                <a:cs typeface="Arial MT"/>
              </a:rPr>
              <a:t> </a:t>
            </a:r>
            <a:r>
              <a:rPr sz="1300" spc="-20" dirty="0">
                <a:latin typeface="Arial MT"/>
                <a:cs typeface="Arial MT"/>
              </a:rPr>
              <a:t>Tactical</a:t>
            </a:r>
            <a:r>
              <a:rPr sz="1300" spc="15" dirty="0">
                <a:latin typeface="Arial MT"/>
                <a:cs typeface="Arial MT"/>
              </a:rPr>
              <a:t> </a:t>
            </a:r>
            <a:r>
              <a:rPr sz="1300" spc="-5" dirty="0">
                <a:latin typeface="Arial MT"/>
                <a:cs typeface="Arial MT"/>
              </a:rPr>
              <a:t>Field</a:t>
            </a:r>
            <a:r>
              <a:rPr sz="1300" spc="1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Care.</a:t>
            </a:r>
            <a:endParaRPr sz="1300">
              <a:latin typeface="Arial MT"/>
              <a:cs typeface="Arial MT"/>
            </a:endParaRPr>
          </a:p>
        </p:txBody>
      </p:sp>
      <p:pic>
        <p:nvPicPr>
          <p:cNvPr id="13" name="object 1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714730" y="6458574"/>
            <a:ext cx="213609" cy="213609"/>
          </a:xfrm>
          <a:prstGeom prst="rect">
            <a:avLst/>
          </a:prstGeom>
        </p:spPr>
      </p:pic>
      <p:grpSp>
        <p:nvGrpSpPr>
          <p:cNvPr id="14" name="object 14"/>
          <p:cNvGrpSpPr/>
          <p:nvPr/>
        </p:nvGrpSpPr>
        <p:grpSpPr>
          <a:xfrm>
            <a:off x="7554449" y="6459345"/>
            <a:ext cx="219075" cy="219075"/>
            <a:chOff x="7554449" y="6459345"/>
            <a:chExt cx="219075" cy="219075"/>
          </a:xfrm>
        </p:grpSpPr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560799" y="6465695"/>
              <a:ext cx="205988" cy="20598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554449" y="6459345"/>
              <a:ext cx="218688" cy="218688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2813354" y="5934382"/>
            <a:ext cx="6716395" cy="730885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25"/>
              </a:spcBef>
            </a:pPr>
            <a:r>
              <a:rPr sz="2400" b="1" spc="-5" dirty="0">
                <a:latin typeface="Arial"/>
                <a:cs typeface="Arial"/>
              </a:rPr>
              <a:t>12</a:t>
            </a:r>
            <a:r>
              <a:rPr sz="2400" b="1" dirty="0">
                <a:latin typeface="Arial"/>
                <a:cs typeface="Arial"/>
              </a:rPr>
              <a:t> x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921928"/>
                </a:solidFill>
                <a:latin typeface="Arial"/>
                <a:cs typeface="Arial"/>
              </a:rPr>
              <a:t>ENABLING LEARNING OBJECTIVES</a:t>
            </a:r>
            <a:endParaRPr sz="2400">
              <a:latin typeface="Arial"/>
              <a:cs typeface="Arial"/>
            </a:endParaRPr>
          </a:p>
          <a:p>
            <a:pPr marL="48260">
              <a:lnSpc>
                <a:spcPct val="100000"/>
              </a:lnSpc>
              <a:spcBef>
                <a:spcPts val="365"/>
              </a:spcBef>
              <a:tabLst>
                <a:tab pos="3175000" algn="l"/>
                <a:tab pos="5038090" algn="l"/>
              </a:tabLst>
            </a:pP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=</a:t>
            </a:r>
            <a:r>
              <a:rPr sz="1400" spc="1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b="1" spc="-15" dirty="0">
                <a:solidFill>
                  <a:srgbClr val="2E3334"/>
                </a:solidFill>
                <a:latin typeface="Arial"/>
                <a:cs typeface="Arial"/>
              </a:rPr>
              <a:t>Terminal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Learning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Objectives	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= Cognitive ELOs	=</a:t>
            </a:r>
            <a:r>
              <a:rPr sz="1400" spc="-20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E3334"/>
                </a:solidFill>
                <a:latin typeface="Arial MT"/>
                <a:cs typeface="Arial MT"/>
              </a:rPr>
              <a:t>Performance</a:t>
            </a:r>
            <a:r>
              <a:rPr sz="1400" spc="-2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E3334"/>
                </a:solidFill>
                <a:latin typeface="Arial MT"/>
                <a:cs typeface="Arial MT"/>
              </a:rPr>
              <a:t>ELOs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574749" y="6407165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#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772889" y="2824720"/>
            <a:ext cx="183515" cy="2821940"/>
            <a:chOff x="772889" y="2824720"/>
            <a:chExt cx="183515" cy="2821940"/>
          </a:xfrm>
        </p:grpSpPr>
        <p:pic>
          <p:nvPicPr>
            <p:cNvPr id="20" name="object 20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79240" y="5201493"/>
              <a:ext cx="170380" cy="170379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72889" y="5195143"/>
              <a:ext cx="183080" cy="18308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79240" y="5469770"/>
              <a:ext cx="170380" cy="170380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72889" y="5463421"/>
              <a:ext cx="183080" cy="183080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72889" y="3630870"/>
              <a:ext cx="183080" cy="183080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72889" y="3905149"/>
              <a:ext cx="183080" cy="183080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72889" y="4629475"/>
              <a:ext cx="183080" cy="18308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72889" y="3090185"/>
              <a:ext cx="183080" cy="183080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779240" y="3368941"/>
              <a:ext cx="170380" cy="17038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72889" y="3362591"/>
              <a:ext cx="183080" cy="18308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779240" y="4393013"/>
              <a:ext cx="170380" cy="170380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72889" y="4386663"/>
              <a:ext cx="183080" cy="183080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72889" y="2824720"/>
              <a:ext cx="183080" cy="18308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9530251" y="6549066"/>
            <a:ext cx="189865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5" dirty="0">
                <a:solidFill>
                  <a:srgbClr val="AFABAB"/>
                </a:solidFill>
                <a:latin typeface="Arial MT"/>
                <a:cs typeface="Arial MT"/>
              </a:rPr>
              <a:t>#TCCC-CMC-PPT-15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07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MAY</a:t>
            </a:r>
            <a:r>
              <a:rPr sz="1000" spc="-4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21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627512" y="284892"/>
            <a:ext cx="4937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15: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Pain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Medications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(Analgesia)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71453" y="6546242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767171"/>
                </a:solidFill>
                <a:latin typeface="Arial MT"/>
                <a:cs typeface="Arial MT"/>
              </a:rPr>
              <a:t>4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552415" y="747184"/>
            <a:ext cx="31667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FFFF"/>
                </a:solidFill>
              </a:rPr>
              <a:t>MARCH</a:t>
            </a:r>
            <a:r>
              <a:rPr sz="3600" spc="-90" dirty="0">
                <a:solidFill>
                  <a:srgbClr val="FFFFFF"/>
                </a:solidFill>
              </a:rPr>
              <a:t> </a:t>
            </a:r>
            <a:r>
              <a:rPr sz="3600" spc="-120" dirty="0">
                <a:solidFill>
                  <a:srgbClr val="FFFFFF"/>
                </a:solidFill>
              </a:rPr>
              <a:t>PAWS</a:t>
            </a:r>
            <a:endParaRPr sz="3600"/>
          </a:p>
        </p:txBody>
      </p:sp>
      <p:sp>
        <p:nvSpPr>
          <p:cNvPr id="9" name="object 9"/>
          <p:cNvSpPr/>
          <p:nvPr/>
        </p:nvSpPr>
        <p:spPr>
          <a:xfrm>
            <a:off x="6191468" y="2267385"/>
            <a:ext cx="389890" cy="452120"/>
          </a:xfrm>
          <a:custGeom>
            <a:avLst/>
            <a:gdLst/>
            <a:ahLst/>
            <a:cxnLst/>
            <a:rect l="l" t="t" r="r" b="b"/>
            <a:pathLst>
              <a:path w="389890" h="452119">
                <a:moveTo>
                  <a:pt x="0" y="0"/>
                </a:moveTo>
                <a:lnTo>
                  <a:pt x="0" y="451614"/>
                </a:lnTo>
                <a:lnTo>
                  <a:pt x="389322" y="22580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6715031" y="2977604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2"/>
                </a:lnTo>
                <a:lnTo>
                  <a:pt x="110057" y="110057"/>
                </a:lnTo>
                <a:lnTo>
                  <a:pt x="78612" y="145668"/>
                </a:lnTo>
                <a:lnTo>
                  <a:pt x="52408" y="184033"/>
                </a:lnTo>
                <a:lnTo>
                  <a:pt x="31445" y="224654"/>
                </a:lnTo>
                <a:lnTo>
                  <a:pt x="15722" y="267027"/>
                </a:lnTo>
                <a:lnTo>
                  <a:pt x="5240" y="310653"/>
                </a:lnTo>
                <a:lnTo>
                  <a:pt x="0" y="355030"/>
                </a:lnTo>
                <a:lnTo>
                  <a:pt x="0" y="399658"/>
                </a:lnTo>
                <a:lnTo>
                  <a:pt x="5240" y="444035"/>
                </a:lnTo>
                <a:lnTo>
                  <a:pt x="15722" y="487661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2" y="609020"/>
                </a:lnTo>
                <a:lnTo>
                  <a:pt x="110057" y="644631"/>
                </a:lnTo>
                <a:lnTo>
                  <a:pt x="145668" y="676076"/>
                </a:lnTo>
                <a:lnTo>
                  <a:pt x="184033" y="702281"/>
                </a:lnTo>
                <a:lnTo>
                  <a:pt x="224654" y="723244"/>
                </a:lnTo>
                <a:lnTo>
                  <a:pt x="267027" y="738967"/>
                </a:lnTo>
                <a:lnTo>
                  <a:pt x="310653" y="749449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0" y="676076"/>
                </a:lnTo>
                <a:lnTo>
                  <a:pt x="644631" y="644631"/>
                </a:lnTo>
                <a:lnTo>
                  <a:pt x="676076" y="609020"/>
                </a:lnTo>
                <a:lnTo>
                  <a:pt x="702281" y="570655"/>
                </a:lnTo>
                <a:lnTo>
                  <a:pt x="723244" y="530035"/>
                </a:lnTo>
                <a:lnTo>
                  <a:pt x="738967" y="487661"/>
                </a:lnTo>
                <a:lnTo>
                  <a:pt x="749449" y="444035"/>
                </a:lnTo>
                <a:lnTo>
                  <a:pt x="754689" y="399658"/>
                </a:lnTo>
                <a:lnTo>
                  <a:pt x="754689" y="355030"/>
                </a:lnTo>
                <a:lnTo>
                  <a:pt x="749449" y="310653"/>
                </a:lnTo>
                <a:lnTo>
                  <a:pt x="738967" y="267027"/>
                </a:lnTo>
                <a:lnTo>
                  <a:pt x="723244" y="224654"/>
                </a:lnTo>
                <a:lnTo>
                  <a:pt x="702281" y="184033"/>
                </a:lnTo>
                <a:lnTo>
                  <a:pt x="676076" y="145668"/>
                </a:lnTo>
                <a:lnTo>
                  <a:pt x="644631" y="110057"/>
                </a:lnTo>
                <a:lnTo>
                  <a:pt x="609020" y="78612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1" name="object 11"/>
          <p:cNvGrpSpPr/>
          <p:nvPr/>
        </p:nvGrpSpPr>
        <p:grpSpPr>
          <a:xfrm>
            <a:off x="796516" y="2077344"/>
            <a:ext cx="3931285" cy="4191000"/>
            <a:chOff x="796516" y="2077344"/>
            <a:chExt cx="3931285" cy="4191000"/>
          </a:xfrm>
        </p:grpSpPr>
        <p:sp>
          <p:nvSpPr>
            <p:cNvPr id="12" name="object 12"/>
            <p:cNvSpPr/>
            <p:nvPr/>
          </p:nvSpPr>
          <p:spPr>
            <a:xfrm>
              <a:off x="796516" y="2936300"/>
              <a:ext cx="755015" cy="755015"/>
            </a:xfrm>
            <a:custGeom>
              <a:avLst/>
              <a:gdLst/>
              <a:ahLst/>
              <a:cxnLst/>
              <a:rect l="l" t="t" r="r" b="b"/>
              <a:pathLst>
                <a:path w="755015" h="755014">
                  <a:moveTo>
                    <a:pt x="399658" y="0"/>
                  </a:moveTo>
                  <a:lnTo>
                    <a:pt x="355031" y="0"/>
                  </a:lnTo>
                  <a:lnTo>
                    <a:pt x="310653" y="5240"/>
                  </a:lnTo>
                  <a:lnTo>
                    <a:pt x="267028" y="15722"/>
                  </a:lnTo>
                  <a:lnTo>
                    <a:pt x="224654" y="31445"/>
                  </a:lnTo>
                  <a:lnTo>
                    <a:pt x="184034" y="52408"/>
                  </a:lnTo>
                  <a:lnTo>
                    <a:pt x="145668" y="78613"/>
                  </a:lnTo>
                  <a:lnTo>
                    <a:pt x="110058" y="110058"/>
                  </a:lnTo>
                  <a:lnTo>
                    <a:pt x="78613" y="145668"/>
                  </a:lnTo>
                  <a:lnTo>
                    <a:pt x="52408" y="184034"/>
                  </a:lnTo>
                  <a:lnTo>
                    <a:pt x="31445" y="224654"/>
                  </a:lnTo>
                  <a:lnTo>
                    <a:pt x="15722" y="267027"/>
                  </a:lnTo>
                  <a:lnTo>
                    <a:pt x="5240" y="310653"/>
                  </a:lnTo>
                  <a:lnTo>
                    <a:pt x="0" y="355030"/>
                  </a:lnTo>
                  <a:lnTo>
                    <a:pt x="0" y="399658"/>
                  </a:lnTo>
                  <a:lnTo>
                    <a:pt x="5240" y="444035"/>
                  </a:lnTo>
                  <a:lnTo>
                    <a:pt x="15722" y="487661"/>
                  </a:lnTo>
                  <a:lnTo>
                    <a:pt x="31445" y="530034"/>
                  </a:lnTo>
                  <a:lnTo>
                    <a:pt x="52408" y="570654"/>
                  </a:lnTo>
                  <a:lnTo>
                    <a:pt x="78613" y="609020"/>
                  </a:lnTo>
                  <a:lnTo>
                    <a:pt x="110058" y="644630"/>
                  </a:lnTo>
                  <a:lnTo>
                    <a:pt x="145668" y="676076"/>
                  </a:lnTo>
                  <a:lnTo>
                    <a:pt x="184034" y="702280"/>
                  </a:lnTo>
                  <a:lnTo>
                    <a:pt x="224654" y="723244"/>
                  </a:lnTo>
                  <a:lnTo>
                    <a:pt x="267028" y="738966"/>
                  </a:lnTo>
                  <a:lnTo>
                    <a:pt x="310653" y="749448"/>
                  </a:lnTo>
                  <a:lnTo>
                    <a:pt x="355031" y="754689"/>
                  </a:lnTo>
                  <a:lnTo>
                    <a:pt x="399658" y="754689"/>
                  </a:lnTo>
                  <a:lnTo>
                    <a:pt x="444036" y="749448"/>
                  </a:lnTo>
                  <a:lnTo>
                    <a:pt x="487661" y="738966"/>
                  </a:lnTo>
                  <a:lnTo>
                    <a:pt x="530035" y="723244"/>
                  </a:lnTo>
                  <a:lnTo>
                    <a:pt x="570655" y="702280"/>
                  </a:lnTo>
                  <a:lnTo>
                    <a:pt x="609021" y="676076"/>
                  </a:lnTo>
                  <a:lnTo>
                    <a:pt x="644631" y="644630"/>
                  </a:lnTo>
                  <a:lnTo>
                    <a:pt x="676076" y="609020"/>
                  </a:lnTo>
                  <a:lnTo>
                    <a:pt x="702281" y="570654"/>
                  </a:lnTo>
                  <a:lnTo>
                    <a:pt x="723245" y="530034"/>
                  </a:lnTo>
                  <a:lnTo>
                    <a:pt x="738967" y="487661"/>
                  </a:lnTo>
                  <a:lnTo>
                    <a:pt x="749449" y="444035"/>
                  </a:lnTo>
                  <a:lnTo>
                    <a:pt x="754690" y="399658"/>
                  </a:lnTo>
                  <a:lnTo>
                    <a:pt x="754690" y="355030"/>
                  </a:lnTo>
                  <a:lnTo>
                    <a:pt x="749449" y="310653"/>
                  </a:lnTo>
                  <a:lnTo>
                    <a:pt x="738967" y="267027"/>
                  </a:lnTo>
                  <a:lnTo>
                    <a:pt x="723245" y="224654"/>
                  </a:lnTo>
                  <a:lnTo>
                    <a:pt x="702281" y="184034"/>
                  </a:lnTo>
                  <a:lnTo>
                    <a:pt x="676076" y="145668"/>
                  </a:lnTo>
                  <a:lnTo>
                    <a:pt x="644631" y="110058"/>
                  </a:lnTo>
                  <a:lnTo>
                    <a:pt x="609021" y="78613"/>
                  </a:lnTo>
                  <a:lnTo>
                    <a:pt x="570655" y="52408"/>
                  </a:lnTo>
                  <a:lnTo>
                    <a:pt x="530035" y="31445"/>
                  </a:lnTo>
                  <a:lnTo>
                    <a:pt x="487661" y="15722"/>
                  </a:lnTo>
                  <a:lnTo>
                    <a:pt x="444036" y="5240"/>
                  </a:lnTo>
                  <a:lnTo>
                    <a:pt x="399658" y="0"/>
                  </a:lnTo>
                  <a:close/>
                </a:path>
              </a:pathLst>
            </a:custGeom>
            <a:solidFill>
              <a:srgbClr val="8BB7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796516" y="3795254"/>
              <a:ext cx="755015" cy="755015"/>
            </a:xfrm>
            <a:custGeom>
              <a:avLst/>
              <a:gdLst/>
              <a:ahLst/>
              <a:cxnLst/>
              <a:rect l="l" t="t" r="r" b="b"/>
              <a:pathLst>
                <a:path w="755015" h="755014">
                  <a:moveTo>
                    <a:pt x="399658" y="0"/>
                  </a:moveTo>
                  <a:lnTo>
                    <a:pt x="355031" y="0"/>
                  </a:lnTo>
                  <a:lnTo>
                    <a:pt x="310653" y="5240"/>
                  </a:lnTo>
                  <a:lnTo>
                    <a:pt x="267028" y="15722"/>
                  </a:lnTo>
                  <a:lnTo>
                    <a:pt x="224654" y="31445"/>
                  </a:lnTo>
                  <a:lnTo>
                    <a:pt x="184034" y="52408"/>
                  </a:lnTo>
                  <a:lnTo>
                    <a:pt x="145668" y="78613"/>
                  </a:lnTo>
                  <a:lnTo>
                    <a:pt x="110058" y="110058"/>
                  </a:lnTo>
                  <a:lnTo>
                    <a:pt x="78613" y="145669"/>
                  </a:lnTo>
                  <a:lnTo>
                    <a:pt x="52408" y="184034"/>
                  </a:lnTo>
                  <a:lnTo>
                    <a:pt x="31445" y="224654"/>
                  </a:lnTo>
                  <a:lnTo>
                    <a:pt x="15722" y="267028"/>
                  </a:lnTo>
                  <a:lnTo>
                    <a:pt x="5240" y="310654"/>
                  </a:lnTo>
                  <a:lnTo>
                    <a:pt x="0" y="355031"/>
                  </a:lnTo>
                  <a:lnTo>
                    <a:pt x="0" y="399659"/>
                  </a:lnTo>
                  <a:lnTo>
                    <a:pt x="5240" y="444036"/>
                  </a:lnTo>
                  <a:lnTo>
                    <a:pt x="15722" y="487662"/>
                  </a:lnTo>
                  <a:lnTo>
                    <a:pt x="31445" y="530035"/>
                  </a:lnTo>
                  <a:lnTo>
                    <a:pt x="52408" y="570656"/>
                  </a:lnTo>
                  <a:lnTo>
                    <a:pt x="78613" y="609021"/>
                  </a:lnTo>
                  <a:lnTo>
                    <a:pt x="110058" y="644632"/>
                  </a:lnTo>
                  <a:lnTo>
                    <a:pt x="145668" y="676077"/>
                  </a:lnTo>
                  <a:lnTo>
                    <a:pt x="184034" y="702281"/>
                  </a:lnTo>
                  <a:lnTo>
                    <a:pt x="224654" y="723244"/>
                  </a:lnTo>
                  <a:lnTo>
                    <a:pt x="267028" y="738967"/>
                  </a:lnTo>
                  <a:lnTo>
                    <a:pt x="310653" y="749449"/>
                  </a:lnTo>
                  <a:lnTo>
                    <a:pt x="355031" y="754689"/>
                  </a:lnTo>
                  <a:lnTo>
                    <a:pt x="399658" y="754689"/>
                  </a:lnTo>
                  <a:lnTo>
                    <a:pt x="444036" y="749449"/>
                  </a:lnTo>
                  <a:lnTo>
                    <a:pt x="487661" y="738967"/>
                  </a:lnTo>
                  <a:lnTo>
                    <a:pt x="530035" y="723244"/>
                  </a:lnTo>
                  <a:lnTo>
                    <a:pt x="570655" y="702281"/>
                  </a:lnTo>
                  <a:lnTo>
                    <a:pt x="609021" y="676077"/>
                  </a:lnTo>
                  <a:lnTo>
                    <a:pt x="644631" y="644632"/>
                  </a:lnTo>
                  <a:lnTo>
                    <a:pt x="676076" y="609021"/>
                  </a:lnTo>
                  <a:lnTo>
                    <a:pt x="702281" y="570656"/>
                  </a:lnTo>
                  <a:lnTo>
                    <a:pt x="723245" y="530035"/>
                  </a:lnTo>
                  <a:lnTo>
                    <a:pt x="738967" y="487662"/>
                  </a:lnTo>
                  <a:lnTo>
                    <a:pt x="749449" y="444036"/>
                  </a:lnTo>
                  <a:lnTo>
                    <a:pt x="754690" y="399659"/>
                  </a:lnTo>
                  <a:lnTo>
                    <a:pt x="754690" y="355031"/>
                  </a:lnTo>
                  <a:lnTo>
                    <a:pt x="749449" y="310654"/>
                  </a:lnTo>
                  <a:lnTo>
                    <a:pt x="738967" y="267028"/>
                  </a:lnTo>
                  <a:lnTo>
                    <a:pt x="723245" y="224654"/>
                  </a:lnTo>
                  <a:lnTo>
                    <a:pt x="702281" y="184034"/>
                  </a:lnTo>
                  <a:lnTo>
                    <a:pt x="676076" y="145669"/>
                  </a:lnTo>
                  <a:lnTo>
                    <a:pt x="644631" y="110058"/>
                  </a:lnTo>
                  <a:lnTo>
                    <a:pt x="609021" y="78613"/>
                  </a:lnTo>
                  <a:lnTo>
                    <a:pt x="570655" y="52408"/>
                  </a:lnTo>
                  <a:lnTo>
                    <a:pt x="530035" y="31445"/>
                  </a:lnTo>
                  <a:lnTo>
                    <a:pt x="487661" y="15722"/>
                  </a:lnTo>
                  <a:lnTo>
                    <a:pt x="444036" y="5240"/>
                  </a:lnTo>
                  <a:lnTo>
                    <a:pt x="399658" y="0"/>
                  </a:lnTo>
                  <a:close/>
                </a:path>
              </a:pathLst>
            </a:custGeom>
            <a:solidFill>
              <a:srgbClr val="7987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796516" y="4654210"/>
              <a:ext cx="755015" cy="755015"/>
            </a:xfrm>
            <a:custGeom>
              <a:avLst/>
              <a:gdLst/>
              <a:ahLst/>
              <a:cxnLst/>
              <a:rect l="l" t="t" r="r" b="b"/>
              <a:pathLst>
                <a:path w="755015" h="755014">
                  <a:moveTo>
                    <a:pt x="399658" y="0"/>
                  </a:moveTo>
                  <a:lnTo>
                    <a:pt x="355031" y="0"/>
                  </a:lnTo>
                  <a:lnTo>
                    <a:pt x="310653" y="5240"/>
                  </a:lnTo>
                  <a:lnTo>
                    <a:pt x="267028" y="15722"/>
                  </a:lnTo>
                  <a:lnTo>
                    <a:pt x="224654" y="31445"/>
                  </a:lnTo>
                  <a:lnTo>
                    <a:pt x="184034" y="52408"/>
                  </a:lnTo>
                  <a:lnTo>
                    <a:pt x="145668" y="78613"/>
                  </a:lnTo>
                  <a:lnTo>
                    <a:pt x="110058" y="110058"/>
                  </a:lnTo>
                  <a:lnTo>
                    <a:pt x="78613" y="145668"/>
                  </a:lnTo>
                  <a:lnTo>
                    <a:pt x="52408" y="184034"/>
                  </a:lnTo>
                  <a:lnTo>
                    <a:pt x="31445" y="224654"/>
                  </a:lnTo>
                  <a:lnTo>
                    <a:pt x="15722" y="267027"/>
                  </a:lnTo>
                  <a:lnTo>
                    <a:pt x="5240" y="310653"/>
                  </a:lnTo>
                  <a:lnTo>
                    <a:pt x="0" y="355030"/>
                  </a:lnTo>
                  <a:lnTo>
                    <a:pt x="0" y="399658"/>
                  </a:lnTo>
                  <a:lnTo>
                    <a:pt x="5240" y="444035"/>
                  </a:lnTo>
                  <a:lnTo>
                    <a:pt x="15722" y="487661"/>
                  </a:lnTo>
                  <a:lnTo>
                    <a:pt x="31445" y="530034"/>
                  </a:lnTo>
                  <a:lnTo>
                    <a:pt x="52408" y="570654"/>
                  </a:lnTo>
                  <a:lnTo>
                    <a:pt x="78613" y="609020"/>
                  </a:lnTo>
                  <a:lnTo>
                    <a:pt x="110058" y="644630"/>
                  </a:lnTo>
                  <a:lnTo>
                    <a:pt x="145668" y="676076"/>
                  </a:lnTo>
                  <a:lnTo>
                    <a:pt x="184034" y="702280"/>
                  </a:lnTo>
                  <a:lnTo>
                    <a:pt x="224654" y="723244"/>
                  </a:lnTo>
                  <a:lnTo>
                    <a:pt x="267028" y="738966"/>
                  </a:lnTo>
                  <a:lnTo>
                    <a:pt x="310653" y="749448"/>
                  </a:lnTo>
                  <a:lnTo>
                    <a:pt x="355031" y="754689"/>
                  </a:lnTo>
                  <a:lnTo>
                    <a:pt x="399658" y="754689"/>
                  </a:lnTo>
                  <a:lnTo>
                    <a:pt x="444036" y="749448"/>
                  </a:lnTo>
                  <a:lnTo>
                    <a:pt x="487661" y="738966"/>
                  </a:lnTo>
                  <a:lnTo>
                    <a:pt x="530035" y="723244"/>
                  </a:lnTo>
                  <a:lnTo>
                    <a:pt x="570655" y="702280"/>
                  </a:lnTo>
                  <a:lnTo>
                    <a:pt x="609021" y="676076"/>
                  </a:lnTo>
                  <a:lnTo>
                    <a:pt x="644631" y="644630"/>
                  </a:lnTo>
                  <a:lnTo>
                    <a:pt x="676076" y="609020"/>
                  </a:lnTo>
                  <a:lnTo>
                    <a:pt x="702281" y="570654"/>
                  </a:lnTo>
                  <a:lnTo>
                    <a:pt x="723245" y="530034"/>
                  </a:lnTo>
                  <a:lnTo>
                    <a:pt x="738967" y="487661"/>
                  </a:lnTo>
                  <a:lnTo>
                    <a:pt x="749449" y="444035"/>
                  </a:lnTo>
                  <a:lnTo>
                    <a:pt x="754690" y="399658"/>
                  </a:lnTo>
                  <a:lnTo>
                    <a:pt x="754690" y="355030"/>
                  </a:lnTo>
                  <a:lnTo>
                    <a:pt x="749449" y="310653"/>
                  </a:lnTo>
                  <a:lnTo>
                    <a:pt x="738967" y="267027"/>
                  </a:lnTo>
                  <a:lnTo>
                    <a:pt x="723245" y="224654"/>
                  </a:lnTo>
                  <a:lnTo>
                    <a:pt x="702281" y="184034"/>
                  </a:lnTo>
                  <a:lnTo>
                    <a:pt x="676076" y="145668"/>
                  </a:lnTo>
                  <a:lnTo>
                    <a:pt x="644631" y="110058"/>
                  </a:lnTo>
                  <a:lnTo>
                    <a:pt x="609021" y="78613"/>
                  </a:lnTo>
                  <a:lnTo>
                    <a:pt x="570655" y="52408"/>
                  </a:lnTo>
                  <a:lnTo>
                    <a:pt x="530035" y="31445"/>
                  </a:lnTo>
                  <a:lnTo>
                    <a:pt x="487661" y="15722"/>
                  </a:lnTo>
                  <a:lnTo>
                    <a:pt x="444036" y="5240"/>
                  </a:lnTo>
                  <a:lnTo>
                    <a:pt x="399658" y="0"/>
                  </a:lnTo>
                  <a:close/>
                </a:path>
              </a:pathLst>
            </a:custGeom>
            <a:solidFill>
              <a:srgbClr val="F2653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810547" y="5513165"/>
              <a:ext cx="755015" cy="755015"/>
            </a:xfrm>
            <a:custGeom>
              <a:avLst/>
              <a:gdLst/>
              <a:ahLst/>
              <a:cxnLst/>
              <a:rect l="l" t="t" r="r" b="b"/>
              <a:pathLst>
                <a:path w="755015" h="755014">
                  <a:moveTo>
                    <a:pt x="399658" y="0"/>
                  </a:moveTo>
                  <a:lnTo>
                    <a:pt x="355031" y="0"/>
                  </a:lnTo>
                  <a:lnTo>
                    <a:pt x="310653" y="5240"/>
                  </a:lnTo>
                  <a:lnTo>
                    <a:pt x="267028" y="15722"/>
                  </a:lnTo>
                  <a:lnTo>
                    <a:pt x="224654" y="31445"/>
                  </a:lnTo>
                  <a:lnTo>
                    <a:pt x="184034" y="52409"/>
                  </a:lnTo>
                  <a:lnTo>
                    <a:pt x="145668" y="78613"/>
                  </a:lnTo>
                  <a:lnTo>
                    <a:pt x="110058" y="110058"/>
                  </a:lnTo>
                  <a:lnTo>
                    <a:pt x="78613" y="145669"/>
                  </a:lnTo>
                  <a:lnTo>
                    <a:pt x="52408" y="184034"/>
                  </a:lnTo>
                  <a:lnTo>
                    <a:pt x="31445" y="224654"/>
                  </a:lnTo>
                  <a:lnTo>
                    <a:pt x="15722" y="267028"/>
                  </a:lnTo>
                  <a:lnTo>
                    <a:pt x="5240" y="310654"/>
                  </a:lnTo>
                  <a:lnTo>
                    <a:pt x="0" y="355031"/>
                  </a:lnTo>
                  <a:lnTo>
                    <a:pt x="0" y="399659"/>
                  </a:lnTo>
                  <a:lnTo>
                    <a:pt x="5240" y="444036"/>
                  </a:lnTo>
                  <a:lnTo>
                    <a:pt x="15722" y="487662"/>
                  </a:lnTo>
                  <a:lnTo>
                    <a:pt x="31445" y="530035"/>
                  </a:lnTo>
                  <a:lnTo>
                    <a:pt x="52408" y="570655"/>
                  </a:lnTo>
                  <a:lnTo>
                    <a:pt x="78613" y="609021"/>
                  </a:lnTo>
                  <a:lnTo>
                    <a:pt x="110058" y="644631"/>
                  </a:lnTo>
                  <a:lnTo>
                    <a:pt x="145668" y="676076"/>
                  </a:lnTo>
                  <a:lnTo>
                    <a:pt x="184034" y="702281"/>
                  </a:lnTo>
                  <a:lnTo>
                    <a:pt x="224654" y="723244"/>
                  </a:lnTo>
                  <a:lnTo>
                    <a:pt x="267028" y="738967"/>
                  </a:lnTo>
                  <a:lnTo>
                    <a:pt x="310653" y="749449"/>
                  </a:lnTo>
                  <a:lnTo>
                    <a:pt x="355031" y="754690"/>
                  </a:lnTo>
                  <a:lnTo>
                    <a:pt x="399658" y="754690"/>
                  </a:lnTo>
                  <a:lnTo>
                    <a:pt x="444036" y="749449"/>
                  </a:lnTo>
                  <a:lnTo>
                    <a:pt x="487661" y="738967"/>
                  </a:lnTo>
                  <a:lnTo>
                    <a:pt x="530035" y="723244"/>
                  </a:lnTo>
                  <a:lnTo>
                    <a:pt x="570655" y="702281"/>
                  </a:lnTo>
                  <a:lnTo>
                    <a:pt x="609021" y="676076"/>
                  </a:lnTo>
                  <a:lnTo>
                    <a:pt x="644631" y="644631"/>
                  </a:lnTo>
                  <a:lnTo>
                    <a:pt x="676076" y="609021"/>
                  </a:lnTo>
                  <a:lnTo>
                    <a:pt x="702281" y="570655"/>
                  </a:lnTo>
                  <a:lnTo>
                    <a:pt x="723245" y="530035"/>
                  </a:lnTo>
                  <a:lnTo>
                    <a:pt x="738967" y="487662"/>
                  </a:lnTo>
                  <a:lnTo>
                    <a:pt x="749449" y="444036"/>
                  </a:lnTo>
                  <a:lnTo>
                    <a:pt x="754690" y="399659"/>
                  </a:lnTo>
                  <a:lnTo>
                    <a:pt x="754690" y="355031"/>
                  </a:lnTo>
                  <a:lnTo>
                    <a:pt x="749449" y="310654"/>
                  </a:lnTo>
                  <a:lnTo>
                    <a:pt x="738967" y="267028"/>
                  </a:lnTo>
                  <a:lnTo>
                    <a:pt x="723245" y="224654"/>
                  </a:lnTo>
                  <a:lnTo>
                    <a:pt x="702281" y="184034"/>
                  </a:lnTo>
                  <a:lnTo>
                    <a:pt x="676076" y="145669"/>
                  </a:lnTo>
                  <a:lnTo>
                    <a:pt x="644631" y="110058"/>
                  </a:lnTo>
                  <a:lnTo>
                    <a:pt x="609021" y="78613"/>
                  </a:lnTo>
                  <a:lnTo>
                    <a:pt x="570655" y="52409"/>
                  </a:lnTo>
                  <a:lnTo>
                    <a:pt x="530035" y="31445"/>
                  </a:lnTo>
                  <a:lnTo>
                    <a:pt x="487661" y="15722"/>
                  </a:lnTo>
                  <a:lnTo>
                    <a:pt x="444036" y="5240"/>
                  </a:lnTo>
                  <a:lnTo>
                    <a:pt x="399658" y="0"/>
                  </a:lnTo>
                  <a:close/>
                </a:path>
              </a:pathLst>
            </a:custGeom>
            <a:solidFill>
              <a:srgbClr val="76476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796505" y="2077351"/>
              <a:ext cx="3931285" cy="937894"/>
            </a:xfrm>
            <a:custGeom>
              <a:avLst/>
              <a:gdLst/>
              <a:ahLst/>
              <a:cxnLst/>
              <a:rect l="l" t="t" r="r" b="b"/>
              <a:pathLst>
                <a:path w="3931285" h="937894">
                  <a:moveTo>
                    <a:pt x="754697" y="355028"/>
                  </a:moveTo>
                  <a:lnTo>
                    <a:pt x="749452" y="310654"/>
                  </a:lnTo>
                  <a:lnTo>
                    <a:pt x="738974" y="267030"/>
                  </a:lnTo>
                  <a:lnTo>
                    <a:pt x="723252" y="224650"/>
                  </a:lnTo>
                  <a:lnTo>
                    <a:pt x="702284" y="184035"/>
                  </a:lnTo>
                  <a:lnTo>
                    <a:pt x="676084" y="145669"/>
                  </a:lnTo>
                  <a:lnTo>
                    <a:pt x="644639" y="110058"/>
                  </a:lnTo>
                  <a:lnTo>
                    <a:pt x="609028" y="78613"/>
                  </a:lnTo>
                  <a:lnTo>
                    <a:pt x="570661" y="52412"/>
                  </a:lnTo>
                  <a:lnTo>
                    <a:pt x="530034" y="31445"/>
                  </a:lnTo>
                  <a:lnTo>
                    <a:pt x="487667" y="15722"/>
                  </a:lnTo>
                  <a:lnTo>
                    <a:pt x="444042" y="5245"/>
                  </a:lnTo>
                  <a:lnTo>
                    <a:pt x="399669" y="0"/>
                  </a:lnTo>
                  <a:lnTo>
                    <a:pt x="355041" y="0"/>
                  </a:lnTo>
                  <a:lnTo>
                    <a:pt x="310654" y="5245"/>
                  </a:lnTo>
                  <a:lnTo>
                    <a:pt x="267030" y="15722"/>
                  </a:lnTo>
                  <a:lnTo>
                    <a:pt x="224663" y="31445"/>
                  </a:lnTo>
                  <a:lnTo>
                    <a:pt x="184035" y="52412"/>
                  </a:lnTo>
                  <a:lnTo>
                    <a:pt x="145669" y="78613"/>
                  </a:lnTo>
                  <a:lnTo>
                    <a:pt x="110058" y="110058"/>
                  </a:lnTo>
                  <a:lnTo>
                    <a:pt x="78613" y="145669"/>
                  </a:lnTo>
                  <a:lnTo>
                    <a:pt x="52412" y="184035"/>
                  </a:lnTo>
                  <a:lnTo>
                    <a:pt x="31445" y="224650"/>
                  </a:lnTo>
                  <a:lnTo>
                    <a:pt x="15722" y="267030"/>
                  </a:lnTo>
                  <a:lnTo>
                    <a:pt x="5245" y="310654"/>
                  </a:lnTo>
                  <a:lnTo>
                    <a:pt x="0" y="355028"/>
                  </a:lnTo>
                  <a:lnTo>
                    <a:pt x="0" y="399656"/>
                  </a:lnTo>
                  <a:lnTo>
                    <a:pt x="5245" y="444030"/>
                  </a:lnTo>
                  <a:lnTo>
                    <a:pt x="15722" y="487667"/>
                  </a:lnTo>
                  <a:lnTo>
                    <a:pt x="31445" y="530034"/>
                  </a:lnTo>
                  <a:lnTo>
                    <a:pt x="52412" y="570649"/>
                  </a:lnTo>
                  <a:lnTo>
                    <a:pt x="78613" y="609015"/>
                  </a:lnTo>
                  <a:lnTo>
                    <a:pt x="110058" y="644626"/>
                  </a:lnTo>
                  <a:lnTo>
                    <a:pt x="145669" y="676071"/>
                  </a:lnTo>
                  <a:lnTo>
                    <a:pt x="184035" y="702284"/>
                  </a:lnTo>
                  <a:lnTo>
                    <a:pt x="224663" y="723239"/>
                  </a:lnTo>
                  <a:lnTo>
                    <a:pt x="267030" y="738962"/>
                  </a:lnTo>
                  <a:lnTo>
                    <a:pt x="310654" y="749452"/>
                  </a:lnTo>
                  <a:lnTo>
                    <a:pt x="355041" y="754684"/>
                  </a:lnTo>
                  <a:lnTo>
                    <a:pt x="399669" y="754684"/>
                  </a:lnTo>
                  <a:lnTo>
                    <a:pt x="444042" y="749452"/>
                  </a:lnTo>
                  <a:lnTo>
                    <a:pt x="487667" y="738962"/>
                  </a:lnTo>
                  <a:lnTo>
                    <a:pt x="530034" y="723239"/>
                  </a:lnTo>
                  <a:lnTo>
                    <a:pt x="570661" y="702284"/>
                  </a:lnTo>
                  <a:lnTo>
                    <a:pt x="609028" y="676071"/>
                  </a:lnTo>
                  <a:lnTo>
                    <a:pt x="644639" y="644626"/>
                  </a:lnTo>
                  <a:lnTo>
                    <a:pt x="676084" y="609015"/>
                  </a:lnTo>
                  <a:lnTo>
                    <a:pt x="702284" y="570649"/>
                  </a:lnTo>
                  <a:lnTo>
                    <a:pt x="723252" y="530034"/>
                  </a:lnTo>
                  <a:lnTo>
                    <a:pt x="738974" y="487667"/>
                  </a:lnTo>
                  <a:lnTo>
                    <a:pt x="749452" y="444030"/>
                  </a:lnTo>
                  <a:lnTo>
                    <a:pt x="754697" y="399656"/>
                  </a:lnTo>
                  <a:lnTo>
                    <a:pt x="754697" y="355028"/>
                  </a:lnTo>
                  <a:close/>
                </a:path>
                <a:path w="3931285" h="937894">
                  <a:moveTo>
                    <a:pt x="3931043" y="764222"/>
                  </a:moveTo>
                  <a:lnTo>
                    <a:pt x="3924858" y="718210"/>
                  </a:lnTo>
                  <a:lnTo>
                    <a:pt x="3907421" y="676871"/>
                  </a:lnTo>
                  <a:lnTo>
                    <a:pt x="3880358" y="641845"/>
                  </a:lnTo>
                  <a:lnTo>
                    <a:pt x="3845331" y="614781"/>
                  </a:lnTo>
                  <a:lnTo>
                    <a:pt x="3803980" y="597344"/>
                  </a:lnTo>
                  <a:lnTo>
                    <a:pt x="3757980" y="591159"/>
                  </a:lnTo>
                  <a:lnTo>
                    <a:pt x="2834322" y="591159"/>
                  </a:lnTo>
                  <a:lnTo>
                    <a:pt x="2788323" y="597344"/>
                  </a:lnTo>
                  <a:lnTo>
                    <a:pt x="2746972" y="614781"/>
                  </a:lnTo>
                  <a:lnTo>
                    <a:pt x="2711945" y="641845"/>
                  </a:lnTo>
                  <a:lnTo>
                    <a:pt x="2684881" y="676871"/>
                  </a:lnTo>
                  <a:lnTo>
                    <a:pt x="2667444" y="718210"/>
                  </a:lnTo>
                  <a:lnTo>
                    <a:pt x="2661259" y="764222"/>
                  </a:lnTo>
                  <a:lnTo>
                    <a:pt x="2667444" y="810234"/>
                  </a:lnTo>
                  <a:lnTo>
                    <a:pt x="2684881" y="851573"/>
                  </a:lnTo>
                  <a:lnTo>
                    <a:pt x="2711945" y="886599"/>
                  </a:lnTo>
                  <a:lnTo>
                    <a:pt x="2746972" y="913663"/>
                  </a:lnTo>
                  <a:lnTo>
                    <a:pt x="2788323" y="931113"/>
                  </a:lnTo>
                  <a:lnTo>
                    <a:pt x="2834322" y="937285"/>
                  </a:lnTo>
                  <a:lnTo>
                    <a:pt x="3757980" y="937285"/>
                  </a:lnTo>
                  <a:lnTo>
                    <a:pt x="3803980" y="931113"/>
                  </a:lnTo>
                  <a:lnTo>
                    <a:pt x="3845331" y="913663"/>
                  </a:lnTo>
                  <a:lnTo>
                    <a:pt x="3880358" y="886599"/>
                  </a:lnTo>
                  <a:lnTo>
                    <a:pt x="3907421" y="851573"/>
                  </a:lnTo>
                  <a:lnTo>
                    <a:pt x="3924858" y="810234"/>
                  </a:lnTo>
                  <a:lnTo>
                    <a:pt x="3931043" y="764222"/>
                  </a:lnTo>
                  <a:close/>
                </a:path>
              </a:pathLst>
            </a:custGeom>
            <a:solidFill>
              <a:srgbClr val="D634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7707316" y="3107128"/>
            <a:ext cx="1972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ANTIBIOTICS</a:t>
            </a:r>
            <a:endParaRPr sz="2400">
              <a:latin typeface="Arial"/>
              <a:cs typeface="Arial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6715031" y="3863306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3"/>
                </a:lnTo>
                <a:lnTo>
                  <a:pt x="110057" y="110058"/>
                </a:lnTo>
                <a:lnTo>
                  <a:pt x="78612" y="145669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8"/>
                </a:lnTo>
                <a:lnTo>
                  <a:pt x="5240" y="310654"/>
                </a:lnTo>
                <a:lnTo>
                  <a:pt x="0" y="355031"/>
                </a:lnTo>
                <a:lnTo>
                  <a:pt x="0" y="399659"/>
                </a:lnTo>
                <a:lnTo>
                  <a:pt x="5240" y="444036"/>
                </a:lnTo>
                <a:lnTo>
                  <a:pt x="15722" y="487662"/>
                </a:lnTo>
                <a:lnTo>
                  <a:pt x="31445" y="530035"/>
                </a:lnTo>
                <a:lnTo>
                  <a:pt x="52408" y="570656"/>
                </a:lnTo>
                <a:lnTo>
                  <a:pt x="78612" y="609021"/>
                </a:lnTo>
                <a:lnTo>
                  <a:pt x="110057" y="644632"/>
                </a:lnTo>
                <a:lnTo>
                  <a:pt x="145668" y="676077"/>
                </a:lnTo>
                <a:lnTo>
                  <a:pt x="184033" y="702281"/>
                </a:lnTo>
                <a:lnTo>
                  <a:pt x="224654" y="723244"/>
                </a:lnTo>
                <a:lnTo>
                  <a:pt x="267027" y="738967"/>
                </a:lnTo>
                <a:lnTo>
                  <a:pt x="310653" y="749449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0" y="676077"/>
                </a:lnTo>
                <a:lnTo>
                  <a:pt x="644631" y="644632"/>
                </a:lnTo>
                <a:lnTo>
                  <a:pt x="676076" y="609021"/>
                </a:lnTo>
                <a:lnTo>
                  <a:pt x="702281" y="570656"/>
                </a:lnTo>
                <a:lnTo>
                  <a:pt x="723244" y="530035"/>
                </a:lnTo>
                <a:lnTo>
                  <a:pt x="738967" y="487662"/>
                </a:lnTo>
                <a:lnTo>
                  <a:pt x="749449" y="444036"/>
                </a:lnTo>
                <a:lnTo>
                  <a:pt x="754689" y="399659"/>
                </a:lnTo>
                <a:lnTo>
                  <a:pt x="754689" y="355031"/>
                </a:lnTo>
                <a:lnTo>
                  <a:pt x="749449" y="310654"/>
                </a:lnTo>
                <a:lnTo>
                  <a:pt x="738967" y="267028"/>
                </a:lnTo>
                <a:lnTo>
                  <a:pt x="723244" y="224654"/>
                </a:lnTo>
                <a:lnTo>
                  <a:pt x="702281" y="184034"/>
                </a:lnTo>
                <a:lnTo>
                  <a:pt x="676076" y="145669"/>
                </a:lnTo>
                <a:lnTo>
                  <a:pt x="644631" y="110058"/>
                </a:lnTo>
                <a:lnTo>
                  <a:pt x="609020" y="78613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715031" y="4749010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2"/>
                </a:lnTo>
                <a:lnTo>
                  <a:pt x="110057" y="110057"/>
                </a:lnTo>
                <a:lnTo>
                  <a:pt x="78612" y="145668"/>
                </a:lnTo>
                <a:lnTo>
                  <a:pt x="52408" y="184033"/>
                </a:lnTo>
                <a:lnTo>
                  <a:pt x="31445" y="224654"/>
                </a:lnTo>
                <a:lnTo>
                  <a:pt x="15722" y="267027"/>
                </a:lnTo>
                <a:lnTo>
                  <a:pt x="5240" y="310653"/>
                </a:lnTo>
                <a:lnTo>
                  <a:pt x="0" y="355030"/>
                </a:lnTo>
                <a:lnTo>
                  <a:pt x="0" y="399658"/>
                </a:lnTo>
                <a:lnTo>
                  <a:pt x="5240" y="444035"/>
                </a:lnTo>
                <a:lnTo>
                  <a:pt x="15722" y="487661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2" y="609020"/>
                </a:lnTo>
                <a:lnTo>
                  <a:pt x="110057" y="644631"/>
                </a:lnTo>
                <a:lnTo>
                  <a:pt x="145668" y="676076"/>
                </a:lnTo>
                <a:lnTo>
                  <a:pt x="184033" y="702281"/>
                </a:lnTo>
                <a:lnTo>
                  <a:pt x="224654" y="723244"/>
                </a:lnTo>
                <a:lnTo>
                  <a:pt x="267027" y="738967"/>
                </a:lnTo>
                <a:lnTo>
                  <a:pt x="310653" y="749449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9"/>
                </a:lnTo>
                <a:lnTo>
                  <a:pt x="487661" y="738967"/>
                </a:lnTo>
                <a:lnTo>
                  <a:pt x="530035" y="723244"/>
                </a:lnTo>
                <a:lnTo>
                  <a:pt x="570655" y="702281"/>
                </a:lnTo>
                <a:lnTo>
                  <a:pt x="609020" y="676076"/>
                </a:lnTo>
                <a:lnTo>
                  <a:pt x="644631" y="644631"/>
                </a:lnTo>
                <a:lnTo>
                  <a:pt x="676076" y="609020"/>
                </a:lnTo>
                <a:lnTo>
                  <a:pt x="702281" y="570655"/>
                </a:lnTo>
                <a:lnTo>
                  <a:pt x="723244" y="530035"/>
                </a:lnTo>
                <a:lnTo>
                  <a:pt x="738967" y="487661"/>
                </a:lnTo>
                <a:lnTo>
                  <a:pt x="749449" y="444035"/>
                </a:lnTo>
                <a:lnTo>
                  <a:pt x="754689" y="399658"/>
                </a:lnTo>
                <a:lnTo>
                  <a:pt x="754689" y="355030"/>
                </a:lnTo>
                <a:lnTo>
                  <a:pt x="749449" y="310653"/>
                </a:lnTo>
                <a:lnTo>
                  <a:pt x="738967" y="267027"/>
                </a:lnTo>
                <a:lnTo>
                  <a:pt x="723244" y="224654"/>
                </a:lnTo>
                <a:lnTo>
                  <a:pt x="702281" y="184033"/>
                </a:lnTo>
                <a:lnTo>
                  <a:pt x="676076" y="145668"/>
                </a:lnTo>
                <a:lnTo>
                  <a:pt x="644631" y="110057"/>
                </a:lnTo>
                <a:lnTo>
                  <a:pt x="609020" y="78612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6825675" y="2756484"/>
            <a:ext cx="533400" cy="2682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5880" algn="just">
              <a:lnSpc>
                <a:spcPct val="145300"/>
              </a:lnSpc>
              <a:spcBef>
                <a:spcPts val="100"/>
              </a:spcBef>
            </a:pP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A </a:t>
            </a:r>
            <a:r>
              <a:rPr sz="4000" spc="-132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W  S</a:t>
            </a:r>
            <a:endParaRPr sz="40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707316" y="4845885"/>
            <a:ext cx="1651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SPLINTING</a:t>
            </a:r>
            <a:endParaRPr sz="2400">
              <a:latin typeface="Arial"/>
              <a:cs typeface="Arial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6715031" y="2110472"/>
            <a:ext cx="755015" cy="755015"/>
          </a:xfrm>
          <a:custGeom>
            <a:avLst/>
            <a:gdLst/>
            <a:ahLst/>
            <a:cxnLst/>
            <a:rect l="l" t="t" r="r" b="b"/>
            <a:pathLst>
              <a:path w="755015" h="755014">
                <a:moveTo>
                  <a:pt x="399658" y="0"/>
                </a:moveTo>
                <a:lnTo>
                  <a:pt x="355030" y="0"/>
                </a:lnTo>
                <a:lnTo>
                  <a:pt x="310653" y="5240"/>
                </a:lnTo>
                <a:lnTo>
                  <a:pt x="267027" y="15722"/>
                </a:lnTo>
                <a:lnTo>
                  <a:pt x="224654" y="31445"/>
                </a:lnTo>
                <a:lnTo>
                  <a:pt x="184033" y="52408"/>
                </a:lnTo>
                <a:lnTo>
                  <a:pt x="145668" y="78613"/>
                </a:lnTo>
                <a:lnTo>
                  <a:pt x="110057" y="110058"/>
                </a:lnTo>
                <a:lnTo>
                  <a:pt x="78612" y="145669"/>
                </a:lnTo>
                <a:lnTo>
                  <a:pt x="52408" y="184034"/>
                </a:lnTo>
                <a:lnTo>
                  <a:pt x="31445" y="224654"/>
                </a:lnTo>
                <a:lnTo>
                  <a:pt x="15722" y="267028"/>
                </a:lnTo>
                <a:lnTo>
                  <a:pt x="5240" y="310654"/>
                </a:lnTo>
                <a:lnTo>
                  <a:pt x="0" y="355031"/>
                </a:lnTo>
                <a:lnTo>
                  <a:pt x="0" y="399659"/>
                </a:lnTo>
                <a:lnTo>
                  <a:pt x="5240" y="444036"/>
                </a:lnTo>
                <a:lnTo>
                  <a:pt x="15722" y="487662"/>
                </a:lnTo>
                <a:lnTo>
                  <a:pt x="31445" y="530035"/>
                </a:lnTo>
                <a:lnTo>
                  <a:pt x="52408" y="570655"/>
                </a:lnTo>
                <a:lnTo>
                  <a:pt x="78612" y="609020"/>
                </a:lnTo>
                <a:lnTo>
                  <a:pt x="110057" y="644630"/>
                </a:lnTo>
                <a:lnTo>
                  <a:pt x="145668" y="676076"/>
                </a:lnTo>
                <a:lnTo>
                  <a:pt x="184033" y="702280"/>
                </a:lnTo>
                <a:lnTo>
                  <a:pt x="224654" y="723244"/>
                </a:lnTo>
                <a:lnTo>
                  <a:pt x="267027" y="738966"/>
                </a:lnTo>
                <a:lnTo>
                  <a:pt x="310653" y="749448"/>
                </a:lnTo>
                <a:lnTo>
                  <a:pt x="355030" y="754689"/>
                </a:lnTo>
                <a:lnTo>
                  <a:pt x="399658" y="754689"/>
                </a:lnTo>
                <a:lnTo>
                  <a:pt x="444035" y="749448"/>
                </a:lnTo>
                <a:lnTo>
                  <a:pt x="487661" y="738966"/>
                </a:lnTo>
                <a:lnTo>
                  <a:pt x="530035" y="723244"/>
                </a:lnTo>
                <a:lnTo>
                  <a:pt x="570655" y="702280"/>
                </a:lnTo>
                <a:lnTo>
                  <a:pt x="609020" y="676076"/>
                </a:lnTo>
                <a:lnTo>
                  <a:pt x="644631" y="644630"/>
                </a:lnTo>
                <a:lnTo>
                  <a:pt x="676076" y="609020"/>
                </a:lnTo>
                <a:lnTo>
                  <a:pt x="702281" y="570655"/>
                </a:lnTo>
                <a:lnTo>
                  <a:pt x="723244" y="530035"/>
                </a:lnTo>
                <a:lnTo>
                  <a:pt x="738967" y="487662"/>
                </a:lnTo>
                <a:lnTo>
                  <a:pt x="749449" y="444036"/>
                </a:lnTo>
                <a:lnTo>
                  <a:pt x="754689" y="399659"/>
                </a:lnTo>
                <a:lnTo>
                  <a:pt x="754689" y="355031"/>
                </a:lnTo>
                <a:lnTo>
                  <a:pt x="749449" y="310654"/>
                </a:lnTo>
                <a:lnTo>
                  <a:pt x="738967" y="267028"/>
                </a:lnTo>
                <a:lnTo>
                  <a:pt x="723244" y="224654"/>
                </a:lnTo>
                <a:lnTo>
                  <a:pt x="702281" y="184034"/>
                </a:lnTo>
                <a:lnTo>
                  <a:pt x="676076" y="145669"/>
                </a:lnTo>
                <a:lnTo>
                  <a:pt x="644631" y="110058"/>
                </a:lnTo>
                <a:lnTo>
                  <a:pt x="609020" y="78613"/>
                </a:lnTo>
                <a:lnTo>
                  <a:pt x="570655" y="52408"/>
                </a:lnTo>
                <a:lnTo>
                  <a:pt x="530035" y="31445"/>
                </a:lnTo>
                <a:lnTo>
                  <a:pt x="487661" y="15722"/>
                </a:lnTo>
                <a:lnTo>
                  <a:pt x="444035" y="5240"/>
                </a:lnTo>
                <a:lnTo>
                  <a:pt x="399658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6896245" y="2165456"/>
            <a:ext cx="39243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>
                <a:solidFill>
                  <a:srgbClr val="FFFFFF"/>
                </a:solidFill>
                <a:latin typeface="Arial Black"/>
                <a:cs typeface="Arial Black"/>
              </a:rPr>
              <a:t>P</a:t>
            </a:r>
            <a:endParaRPr sz="4000">
              <a:latin typeface="Arial Black"/>
              <a:cs typeface="Arial Black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707316" y="2277212"/>
            <a:ext cx="7315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80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AI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endParaRPr sz="24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712427" y="1508645"/>
            <a:ext cx="40671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u="heavy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AFTER</a:t>
            </a:r>
            <a:r>
              <a:rPr sz="2400" b="1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LIFE-THREATENING</a:t>
            </a:r>
            <a:endParaRPr sz="24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902141" y="1550218"/>
            <a:ext cx="4467860" cy="46964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655"/>
              </a:lnSpc>
            </a:pP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LIFE-THREATENING</a:t>
            </a:r>
            <a:endParaRPr sz="2400">
              <a:latin typeface="Arial"/>
              <a:cs typeface="Arial"/>
            </a:endParaRPr>
          </a:p>
          <a:p>
            <a:pPr marL="31750">
              <a:lnSpc>
                <a:spcPct val="100000"/>
              </a:lnSpc>
              <a:spcBef>
                <a:spcPts val="1050"/>
              </a:spcBef>
              <a:tabLst>
                <a:tab pos="814705" algn="l"/>
              </a:tabLst>
            </a:pPr>
            <a:r>
              <a:rPr sz="6000" baseline="-13888" dirty="0">
                <a:solidFill>
                  <a:srgbClr val="FFFFFF"/>
                </a:solidFill>
                <a:latin typeface="Arial Black"/>
                <a:cs typeface="Arial Black"/>
              </a:rPr>
              <a:t>M	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MASSIVE</a:t>
            </a: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BLEEDING</a:t>
            </a:r>
            <a:endParaRPr sz="2400">
              <a:latin typeface="Arial"/>
              <a:cs typeface="Arial"/>
            </a:endParaRPr>
          </a:p>
          <a:p>
            <a:pPr marL="2691130">
              <a:lnSpc>
                <a:spcPts val="1814"/>
              </a:lnSpc>
              <a:spcBef>
                <a:spcPts val="430"/>
              </a:spcBef>
            </a:pPr>
            <a:r>
              <a:rPr sz="1600" b="1" dirty="0">
                <a:solidFill>
                  <a:srgbClr val="F2F2F2"/>
                </a:solidFill>
                <a:latin typeface="Arial"/>
                <a:cs typeface="Arial"/>
              </a:rPr>
              <a:t>#1</a:t>
            </a:r>
            <a:r>
              <a:rPr sz="1600" b="1" spc="-35" dirty="0">
                <a:solidFill>
                  <a:srgbClr val="F2F2F2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2F2F2"/>
                </a:solidFill>
                <a:latin typeface="Arial"/>
                <a:cs typeface="Arial"/>
              </a:rPr>
              <a:t>Priority</a:t>
            </a:r>
            <a:endParaRPr sz="1600">
              <a:latin typeface="Arial"/>
              <a:cs typeface="Arial"/>
            </a:endParaRPr>
          </a:p>
          <a:p>
            <a:pPr marL="73660">
              <a:lnSpc>
                <a:spcPts val="4695"/>
              </a:lnSpc>
              <a:tabLst>
                <a:tab pos="865505" algn="l"/>
              </a:tabLst>
            </a:pPr>
            <a:r>
              <a:rPr sz="6000" baseline="-11111" dirty="0">
                <a:solidFill>
                  <a:srgbClr val="FFFFFF"/>
                </a:solidFill>
                <a:latin typeface="Arial Black"/>
                <a:cs typeface="Arial Black"/>
              </a:rPr>
              <a:t>A	</a:t>
            </a:r>
            <a:r>
              <a:rPr sz="2400" b="1" spc="-70" dirty="0">
                <a:solidFill>
                  <a:srgbClr val="FFFFFF"/>
                </a:solidFill>
                <a:latin typeface="Arial"/>
                <a:cs typeface="Arial"/>
              </a:rPr>
              <a:t>AIRWAY</a:t>
            </a:r>
            <a:endParaRPr sz="2400">
              <a:latin typeface="Arial"/>
              <a:cs typeface="Arial"/>
            </a:endParaRPr>
          </a:p>
          <a:p>
            <a:pPr marL="73660">
              <a:lnSpc>
                <a:spcPct val="100000"/>
              </a:lnSpc>
              <a:spcBef>
                <a:spcPts val="1800"/>
              </a:spcBef>
              <a:tabLst>
                <a:tab pos="814705" algn="l"/>
              </a:tabLst>
            </a:pPr>
            <a:r>
              <a:rPr sz="6000" baseline="-13194" dirty="0">
                <a:solidFill>
                  <a:srgbClr val="FFFFFF"/>
                </a:solidFill>
                <a:latin typeface="Arial Black"/>
                <a:cs typeface="Arial Black"/>
              </a:rPr>
              <a:t>R	</a:t>
            </a:r>
            <a:r>
              <a:rPr sz="2400" b="1" spc="-20" dirty="0">
                <a:solidFill>
                  <a:srgbClr val="FFFFFF"/>
                </a:solidFill>
                <a:latin typeface="Arial"/>
                <a:cs typeface="Arial"/>
              </a:rPr>
              <a:t>RESPIRATION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i="1" spc="-5" dirty="0">
                <a:solidFill>
                  <a:srgbClr val="FFFFFF"/>
                </a:solidFill>
                <a:latin typeface="Arial"/>
                <a:cs typeface="Arial"/>
              </a:rPr>
              <a:t>(Breathing)</a:t>
            </a:r>
            <a:endParaRPr sz="2400">
              <a:latin typeface="Arial"/>
              <a:cs typeface="Arial"/>
            </a:endParaRPr>
          </a:p>
          <a:p>
            <a:pPr marL="73660">
              <a:lnSpc>
                <a:spcPct val="100000"/>
              </a:lnSpc>
              <a:spcBef>
                <a:spcPts val="2145"/>
              </a:spcBef>
              <a:tabLst>
                <a:tab pos="822960" algn="l"/>
              </a:tabLst>
            </a:pPr>
            <a:r>
              <a:rPr sz="6000" baseline="-11111" dirty="0">
                <a:solidFill>
                  <a:srgbClr val="FFFFFF"/>
                </a:solidFill>
                <a:latin typeface="Arial Black"/>
                <a:cs typeface="Arial Black"/>
              </a:rPr>
              <a:t>C	</a:t>
            </a:r>
            <a:r>
              <a:rPr sz="2400" b="1" spc="-20" dirty="0">
                <a:solidFill>
                  <a:srgbClr val="FFFFFF"/>
                </a:solidFill>
                <a:latin typeface="Arial"/>
                <a:cs typeface="Arial"/>
              </a:rPr>
              <a:t>CIRCULATION</a:t>
            </a:r>
            <a:endParaRPr sz="2400">
              <a:latin typeface="Arial"/>
              <a:cs typeface="Arial"/>
            </a:endParaRPr>
          </a:p>
          <a:p>
            <a:pPr marL="865505" marR="1183640" indent="-792480">
              <a:lnSpc>
                <a:spcPct val="87500"/>
              </a:lnSpc>
              <a:spcBef>
                <a:spcPts val="1085"/>
              </a:spcBef>
              <a:tabLst>
                <a:tab pos="865505" algn="l"/>
              </a:tabLst>
            </a:pPr>
            <a:r>
              <a:rPr sz="6000" baseline="-31250" dirty="0">
                <a:solidFill>
                  <a:srgbClr val="FFFFFF"/>
                </a:solidFill>
                <a:latin typeface="Arial Black"/>
                <a:cs typeface="Arial Black"/>
              </a:rPr>
              <a:t>H	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HYPOTHERMIA</a:t>
            </a:r>
            <a:r>
              <a:rPr sz="2400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/ </a:t>
            </a:r>
            <a:r>
              <a:rPr sz="2400" b="1" spc="-6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HEAD</a:t>
            </a:r>
            <a:r>
              <a:rPr sz="2400" b="1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INJURIES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6023585" y="1652907"/>
            <a:ext cx="0" cy="4770755"/>
          </a:xfrm>
          <a:custGeom>
            <a:avLst/>
            <a:gdLst/>
            <a:ahLst/>
            <a:cxnLst/>
            <a:rect l="l" t="t" r="r" b="b"/>
            <a:pathLst>
              <a:path h="4770755">
                <a:moveTo>
                  <a:pt x="0" y="0"/>
                </a:moveTo>
                <a:lnTo>
                  <a:pt x="0" y="4770285"/>
                </a:lnTo>
              </a:path>
            </a:pathLst>
          </a:custGeom>
          <a:ln w="38100">
            <a:solidFill>
              <a:srgbClr val="898989"/>
            </a:solidFill>
            <a:prstDash val="dot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498858" y="1499388"/>
            <a:ext cx="5445760" cy="4975860"/>
          </a:xfrm>
          <a:custGeom>
            <a:avLst/>
            <a:gdLst/>
            <a:ahLst/>
            <a:cxnLst/>
            <a:rect l="l" t="t" r="r" b="b"/>
            <a:pathLst>
              <a:path w="5445760" h="4975860">
                <a:moveTo>
                  <a:pt x="5445627" y="0"/>
                </a:moveTo>
                <a:lnTo>
                  <a:pt x="0" y="0"/>
                </a:lnTo>
                <a:lnTo>
                  <a:pt x="0" y="4975279"/>
                </a:lnTo>
                <a:lnTo>
                  <a:pt x="5445627" y="4975279"/>
                </a:lnTo>
                <a:lnTo>
                  <a:pt x="5445627" y="0"/>
                </a:lnTo>
                <a:close/>
              </a:path>
            </a:pathLst>
          </a:custGeom>
          <a:solidFill>
            <a:srgbClr val="2E3334">
              <a:alpha val="50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7707316" y="3982923"/>
            <a:ext cx="14141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WOUNDS</a:t>
            </a:r>
            <a:endParaRPr sz="2400">
              <a:latin typeface="Arial"/>
              <a:cs typeface="Arial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6351832" y="2949676"/>
            <a:ext cx="5445760" cy="2930525"/>
          </a:xfrm>
          <a:custGeom>
            <a:avLst/>
            <a:gdLst/>
            <a:ahLst/>
            <a:cxnLst/>
            <a:rect l="l" t="t" r="r" b="b"/>
            <a:pathLst>
              <a:path w="5445759" h="2930525">
                <a:moveTo>
                  <a:pt x="5445627" y="0"/>
                </a:moveTo>
                <a:lnTo>
                  <a:pt x="0" y="0"/>
                </a:lnTo>
                <a:lnTo>
                  <a:pt x="0" y="2929915"/>
                </a:lnTo>
                <a:lnTo>
                  <a:pt x="5445627" y="2929915"/>
                </a:lnTo>
                <a:lnTo>
                  <a:pt x="5445627" y="0"/>
                </a:lnTo>
                <a:close/>
              </a:path>
            </a:pathLst>
          </a:custGeom>
          <a:solidFill>
            <a:srgbClr val="2E3334">
              <a:alpha val="50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627512" y="284892"/>
            <a:ext cx="4937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15: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Pain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Medications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(Analgesia)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3448969" y="1847420"/>
            <a:ext cx="3382010" cy="3030220"/>
            <a:chOff x="3448969" y="1847420"/>
            <a:chExt cx="3382010" cy="3030220"/>
          </a:xfrm>
        </p:grpSpPr>
        <p:sp>
          <p:nvSpPr>
            <p:cNvPr id="5" name="object 5"/>
            <p:cNvSpPr/>
            <p:nvPr/>
          </p:nvSpPr>
          <p:spPr>
            <a:xfrm>
              <a:off x="5325231" y="2903898"/>
              <a:ext cx="1331595" cy="0"/>
            </a:xfrm>
            <a:custGeom>
              <a:avLst/>
              <a:gdLst/>
              <a:ahLst/>
              <a:cxnLst/>
              <a:rect l="l" t="t" r="r" b="b"/>
              <a:pathLst>
                <a:path w="1331595">
                  <a:moveTo>
                    <a:pt x="0" y="0"/>
                  </a:moveTo>
                  <a:lnTo>
                    <a:pt x="1306080" y="0"/>
                  </a:lnTo>
                  <a:lnTo>
                    <a:pt x="1331480" y="0"/>
                  </a:lnTo>
                </a:path>
              </a:pathLst>
            </a:custGeom>
            <a:ln w="508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60945" y="2827444"/>
              <a:ext cx="153035" cy="153035"/>
            </a:xfrm>
            <a:custGeom>
              <a:avLst/>
              <a:gdLst/>
              <a:ahLst/>
              <a:cxnLst/>
              <a:rect l="l" t="t" r="r" b="b"/>
              <a:pathLst>
                <a:path w="153034" h="153035">
                  <a:moveTo>
                    <a:pt x="0" y="0"/>
                  </a:moveTo>
                  <a:lnTo>
                    <a:pt x="0" y="152908"/>
                  </a:lnTo>
                  <a:lnTo>
                    <a:pt x="152908" y="764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342165" y="2091098"/>
              <a:ext cx="1331595" cy="0"/>
            </a:xfrm>
            <a:custGeom>
              <a:avLst/>
              <a:gdLst/>
              <a:ahLst/>
              <a:cxnLst/>
              <a:rect l="l" t="t" r="r" b="b"/>
              <a:pathLst>
                <a:path w="1331595">
                  <a:moveTo>
                    <a:pt x="0" y="0"/>
                  </a:moveTo>
                  <a:lnTo>
                    <a:pt x="1306080" y="0"/>
                  </a:lnTo>
                  <a:lnTo>
                    <a:pt x="1331480" y="0"/>
                  </a:lnTo>
                </a:path>
              </a:pathLst>
            </a:custGeom>
            <a:ln w="508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677879" y="2014644"/>
              <a:ext cx="153035" cy="153035"/>
            </a:xfrm>
            <a:custGeom>
              <a:avLst/>
              <a:gdLst/>
              <a:ahLst/>
              <a:cxnLst/>
              <a:rect l="l" t="t" r="r" b="b"/>
              <a:pathLst>
                <a:path w="153034" h="153035">
                  <a:moveTo>
                    <a:pt x="0" y="0"/>
                  </a:moveTo>
                  <a:lnTo>
                    <a:pt x="0" y="152908"/>
                  </a:lnTo>
                  <a:lnTo>
                    <a:pt x="152907" y="764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468019" y="1866470"/>
              <a:ext cx="2385060" cy="418465"/>
            </a:xfrm>
            <a:custGeom>
              <a:avLst/>
              <a:gdLst/>
              <a:ahLst/>
              <a:cxnLst/>
              <a:rect l="l" t="t" r="r" b="b"/>
              <a:pathLst>
                <a:path w="2385060" h="418464">
                  <a:moveTo>
                    <a:pt x="2334828" y="0"/>
                  </a:moveTo>
                  <a:lnTo>
                    <a:pt x="50008" y="0"/>
                  </a:lnTo>
                  <a:lnTo>
                    <a:pt x="30543" y="3930"/>
                  </a:lnTo>
                  <a:lnTo>
                    <a:pt x="14647" y="14647"/>
                  </a:lnTo>
                  <a:lnTo>
                    <a:pt x="3929" y="30543"/>
                  </a:lnTo>
                  <a:lnTo>
                    <a:pt x="0" y="50010"/>
                  </a:lnTo>
                  <a:lnTo>
                    <a:pt x="0" y="368131"/>
                  </a:lnTo>
                  <a:lnTo>
                    <a:pt x="3929" y="387596"/>
                  </a:lnTo>
                  <a:lnTo>
                    <a:pt x="14647" y="403492"/>
                  </a:lnTo>
                  <a:lnTo>
                    <a:pt x="30543" y="414209"/>
                  </a:lnTo>
                  <a:lnTo>
                    <a:pt x="50008" y="418139"/>
                  </a:lnTo>
                  <a:lnTo>
                    <a:pt x="2334828" y="418139"/>
                  </a:lnTo>
                  <a:lnTo>
                    <a:pt x="2354295" y="414209"/>
                  </a:lnTo>
                  <a:lnTo>
                    <a:pt x="2370190" y="403492"/>
                  </a:lnTo>
                  <a:lnTo>
                    <a:pt x="2380907" y="387596"/>
                  </a:lnTo>
                  <a:lnTo>
                    <a:pt x="2384837" y="368131"/>
                  </a:lnTo>
                  <a:lnTo>
                    <a:pt x="2384837" y="50010"/>
                  </a:lnTo>
                  <a:lnTo>
                    <a:pt x="2380907" y="30543"/>
                  </a:lnTo>
                  <a:lnTo>
                    <a:pt x="2370190" y="14647"/>
                  </a:lnTo>
                  <a:lnTo>
                    <a:pt x="2354295" y="3930"/>
                  </a:lnTo>
                  <a:lnTo>
                    <a:pt x="233482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468019" y="1866470"/>
              <a:ext cx="2385060" cy="418465"/>
            </a:xfrm>
            <a:custGeom>
              <a:avLst/>
              <a:gdLst/>
              <a:ahLst/>
              <a:cxnLst/>
              <a:rect l="l" t="t" r="r" b="b"/>
              <a:pathLst>
                <a:path w="2385060" h="418464">
                  <a:moveTo>
                    <a:pt x="50009" y="0"/>
                  </a:moveTo>
                  <a:lnTo>
                    <a:pt x="2334828" y="0"/>
                  </a:lnTo>
                  <a:lnTo>
                    <a:pt x="2354295" y="3929"/>
                  </a:lnTo>
                  <a:lnTo>
                    <a:pt x="2370191" y="14647"/>
                  </a:lnTo>
                  <a:lnTo>
                    <a:pt x="2380909" y="30543"/>
                  </a:lnTo>
                  <a:lnTo>
                    <a:pt x="2384839" y="50009"/>
                  </a:lnTo>
                  <a:lnTo>
                    <a:pt x="2384839" y="368130"/>
                  </a:lnTo>
                  <a:lnTo>
                    <a:pt x="2380909" y="387596"/>
                  </a:lnTo>
                  <a:lnTo>
                    <a:pt x="2370191" y="403492"/>
                  </a:lnTo>
                  <a:lnTo>
                    <a:pt x="2354295" y="414209"/>
                  </a:lnTo>
                  <a:lnTo>
                    <a:pt x="2334828" y="418140"/>
                  </a:lnTo>
                  <a:lnTo>
                    <a:pt x="50009" y="418140"/>
                  </a:lnTo>
                  <a:lnTo>
                    <a:pt x="30543" y="414209"/>
                  </a:lnTo>
                  <a:lnTo>
                    <a:pt x="14647" y="403492"/>
                  </a:lnTo>
                  <a:lnTo>
                    <a:pt x="3929" y="387596"/>
                  </a:lnTo>
                  <a:lnTo>
                    <a:pt x="0" y="368130"/>
                  </a:lnTo>
                  <a:lnTo>
                    <a:pt x="0" y="50009"/>
                  </a:lnTo>
                  <a:lnTo>
                    <a:pt x="3929" y="30543"/>
                  </a:lnTo>
                  <a:lnTo>
                    <a:pt x="14647" y="14647"/>
                  </a:lnTo>
                  <a:lnTo>
                    <a:pt x="30543" y="3929"/>
                  </a:lnTo>
                  <a:lnTo>
                    <a:pt x="50009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338155" y="3891824"/>
              <a:ext cx="1331595" cy="0"/>
            </a:xfrm>
            <a:custGeom>
              <a:avLst/>
              <a:gdLst/>
              <a:ahLst/>
              <a:cxnLst/>
              <a:rect l="l" t="t" r="r" b="b"/>
              <a:pathLst>
                <a:path w="1331595">
                  <a:moveTo>
                    <a:pt x="0" y="0"/>
                  </a:moveTo>
                  <a:lnTo>
                    <a:pt x="1306080" y="0"/>
                  </a:lnTo>
                  <a:lnTo>
                    <a:pt x="1331480" y="0"/>
                  </a:lnTo>
                </a:path>
              </a:pathLst>
            </a:custGeom>
            <a:ln w="508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73868" y="3815370"/>
              <a:ext cx="153035" cy="153035"/>
            </a:xfrm>
            <a:custGeom>
              <a:avLst/>
              <a:gdLst/>
              <a:ahLst/>
              <a:cxnLst/>
              <a:rect l="l" t="t" r="r" b="b"/>
              <a:pathLst>
                <a:path w="153034" h="153035">
                  <a:moveTo>
                    <a:pt x="0" y="0"/>
                  </a:moveTo>
                  <a:lnTo>
                    <a:pt x="0" y="152907"/>
                  </a:lnTo>
                  <a:lnTo>
                    <a:pt x="152908" y="764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5321221" y="4800876"/>
              <a:ext cx="1331595" cy="0"/>
            </a:xfrm>
            <a:custGeom>
              <a:avLst/>
              <a:gdLst/>
              <a:ahLst/>
              <a:cxnLst/>
              <a:rect l="l" t="t" r="r" b="b"/>
              <a:pathLst>
                <a:path w="1331595">
                  <a:moveTo>
                    <a:pt x="0" y="0"/>
                  </a:moveTo>
                  <a:lnTo>
                    <a:pt x="1306080" y="0"/>
                  </a:lnTo>
                  <a:lnTo>
                    <a:pt x="1331480" y="0"/>
                  </a:lnTo>
                </a:path>
              </a:pathLst>
            </a:custGeom>
            <a:ln w="508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656934" y="4724422"/>
              <a:ext cx="153035" cy="153035"/>
            </a:xfrm>
            <a:custGeom>
              <a:avLst/>
              <a:gdLst/>
              <a:ahLst/>
              <a:cxnLst/>
              <a:rect l="l" t="t" r="r" b="b"/>
              <a:pathLst>
                <a:path w="153034" h="153035">
                  <a:moveTo>
                    <a:pt x="0" y="0"/>
                  </a:moveTo>
                  <a:lnTo>
                    <a:pt x="0" y="152907"/>
                  </a:lnTo>
                  <a:lnTo>
                    <a:pt x="152907" y="764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4399333" y="737213"/>
            <a:ext cx="3482340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40335" marR="5080" indent="-128270">
              <a:lnSpc>
                <a:spcPts val="2080"/>
              </a:lnSpc>
              <a:spcBef>
                <a:spcPts val="450"/>
              </a:spcBef>
            </a:pPr>
            <a:r>
              <a:rPr spc="10" dirty="0">
                <a:solidFill>
                  <a:srgbClr val="000000"/>
                </a:solidFill>
              </a:rPr>
              <a:t>APPROACH</a:t>
            </a:r>
            <a:r>
              <a:rPr spc="-30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TO</a:t>
            </a:r>
            <a:r>
              <a:rPr spc="-100" dirty="0">
                <a:solidFill>
                  <a:srgbClr val="000000"/>
                </a:solidFill>
              </a:rPr>
              <a:t> </a:t>
            </a:r>
            <a:r>
              <a:rPr spc="5" dirty="0">
                <a:solidFill>
                  <a:srgbClr val="95212E"/>
                </a:solidFill>
              </a:rPr>
              <a:t>ANALGESIA </a:t>
            </a:r>
            <a:r>
              <a:rPr spc="-540" dirty="0">
                <a:solidFill>
                  <a:srgbClr val="95212E"/>
                </a:solidFill>
              </a:rPr>
              <a:t> </a:t>
            </a:r>
            <a:r>
              <a:rPr spc="5" dirty="0">
                <a:solidFill>
                  <a:srgbClr val="000000"/>
                </a:solidFill>
              </a:rPr>
              <a:t>IN</a:t>
            </a:r>
            <a:r>
              <a:rPr spc="-20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TACTICAL</a:t>
            </a:r>
            <a:r>
              <a:rPr spc="-50" dirty="0">
                <a:solidFill>
                  <a:srgbClr val="000000"/>
                </a:solidFill>
              </a:rPr>
              <a:t> </a:t>
            </a:r>
            <a:r>
              <a:rPr spc="5" dirty="0">
                <a:solidFill>
                  <a:srgbClr val="000000"/>
                </a:solidFill>
              </a:rPr>
              <a:t>FIELD</a:t>
            </a:r>
            <a:r>
              <a:rPr spc="-20" dirty="0">
                <a:solidFill>
                  <a:srgbClr val="000000"/>
                </a:solidFill>
              </a:rPr>
              <a:t> </a:t>
            </a:r>
            <a:r>
              <a:rPr spc="10" dirty="0">
                <a:solidFill>
                  <a:srgbClr val="000000"/>
                </a:solidFill>
              </a:rPr>
              <a:t>CARE</a:t>
            </a:r>
          </a:p>
        </p:txBody>
      </p:sp>
      <p:sp>
        <p:nvSpPr>
          <p:cNvPr id="16" name="object 16"/>
          <p:cNvSpPr/>
          <p:nvPr/>
        </p:nvSpPr>
        <p:spPr>
          <a:xfrm>
            <a:off x="1385470" y="5426604"/>
            <a:ext cx="9628505" cy="558800"/>
          </a:xfrm>
          <a:custGeom>
            <a:avLst/>
            <a:gdLst/>
            <a:ahLst/>
            <a:cxnLst/>
            <a:rect l="l" t="t" r="r" b="b"/>
            <a:pathLst>
              <a:path w="9628505" h="558800">
                <a:moveTo>
                  <a:pt x="9564133" y="0"/>
                </a:moveTo>
                <a:lnTo>
                  <a:pt x="64138" y="0"/>
                </a:lnTo>
                <a:lnTo>
                  <a:pt x="39173" y="5040"/>
                </a:lnTo>
                <a:lnTo>
                  <a:pt x="18785" y="18785"/>
                </a:lnTo>
                <a:lnTo>
                  <a:pt x="5040" y="39172"/>
                </a:lnTo>
                <a:lnTo>
                  <a:pt x="0" y="64137"/>
                </a:lnTo>
                <a:lnTo>
                  <a:pt x="0" y="494509"/>
                </a:lnTo>
                <a:lnTo>
                  <a:pt x="5040" y="519475"/>
                </a:lnTo>
                <a:lnTo>
                  <a:pt x="18785" y="539862"/>
                </a:lnTo>
                <a:lnTo>
                  <a:pt x="39173" y="553608"/>
                </a:lnTo>
                <a:lnTo>
                  <a:pt x="64138" y="558648"/>
                </a:lnTo>
                <a:lnTo>
                  <a:pt x="9564133" y="558648"/>
                </a:lnTo>
                <a:lnTo>
                  <a:pt x="9589099" y="553608"/>
                </a:lnTo>
                <a:lnTo>
                  <a:pt x="9609486" y="539862"/>
                </a:lnTo>
                <a:lnTo>
                  <a:pt x="9623232" y="519475"/>
                </a:lnTo>
                <a:lnTo>
                  <a:pt x="9628272" y="494509"/>
                </a:lnTo>
                <a:lnTo>
                  <a:pt x="9628272" y="64137"/>
                </a:lnTo>
                <a:lnTo>
                  <a:pt x="9623232" y="39172"/>
                </a:lnTo>
                <a:lnTo>
                  <a:pt x="9609486" y="18785"/>
                </a:lnTo>
                <a:lnTo>
                  <a:pt x="9589099" y="5040"/>
                </a:lnTo>
                <a:lnTo>
                  <a:pt x="9564133" y="0"/>
                </a:lnTo>
                <a:close/>
              </a:path>
            </a:pathLst>
          </a:custGeom>
          <a:solidFill>
            <a:srgbClr val="FFF4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2442765" y="5570413"/>
            <a:ext cx="730821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Note: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dirty="0">
                <a:latin typeface="Arial MT"/>
                <a:cs typeface="Arial MT"/>
              </a:rPr>
              <a:t>Benzodiazepines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should </a:t>
            </a:r>
            <a:r>
              <a:rPr sz="1600" spc="-5" dirty="0">
                <a:latin typeface="Arial MT"/>
                <a:cs typeface="Arial MT"/>
              </a:rPr>
              <a:t>NOT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be used in </a:t>
            </a:r>
            <a:r>
              <a:rPr sz="1600" spc="-5" dirty="0">
                <a:latin typeface="Arial MT"/>
                <a:cs typeface="Arial MT"/>
              </a:rPr>
              <a:t>conjunction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with</a:t>
            </a:r>
            <a:r>
              <a:rPr sz="1600" dirty="0">
                <a:latin typeface="Arial MT"/>
                <a:cs typeface="Arial MT"/>
              </a:rPr>
              <a:t> opioid analgesia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4900570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59999" y="0"/>
                </a:moveTo>
                <a:lnTo>
                  <a:pt x="314034" y="2928"/>
                </a:lnTo>
                <a:lnTo>
                  <a:pt x="268676" y="11715"/>
                </a:lnTo>
                <a:lnTo>
                  <a:pt x="224531" y="26360"/>
                </a:lnTo>
                <a:lnTo>
                  <a:pt x="182205" y="46862"/>
                </a:lnTo>
                <a:lnTo>
                  <a:pt x="142306" y="73223"/>
                </a:lnTo>
                <a:lnTo>
                  <a:pt x="105440" y="105441"/>
                </a:lnTo>
                <a:lnTo>
                  <a:pt x="73222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2" y="577692"/>
                </a:lnTo>
                <a:lnTo>
                  <a:pt x="105440" y="614558"/>
                </a:lnTo>
                <a:lnTo>
                  <a:pt x="142306" y="646776"/>
                </a:lnTo>
                <a:lnTo>
                  <a:pt x="182205" y="673137"/>
                </a:lnTo>
                <a:lnTo>
                  <a:pt x="224531" y="693639"/>
                </a:lnTo>
                <a:lnTo>
                  <a:pt x="268676" y="708284"/>
                </a:lnTo>
                <a:lnTo>
                  <a:pt x="314034" y="717071"/>
                </a:lnTo>
                <a:lnTo>
                  <a:pt x="359999" y="719999"/>
                </a:lnTo>
                <a:lnTo>
                  <a:pt x="405964" y="717071"/>
                </a:lnTo>
                <a:lnTo>
                  <a:pt x="451322" y="708284"/>
                </a:lnTo>
                <a:lnTo>
                  <a:pt x="495468" y="693639"/>
                </a:lnTo>
                <a:lnTo>
                  <a:pt x="537793" y="673137"/>
                </a:lnTo>
                <a:lnTo>
                  <a:pt x="577692" y="646776"/>
                </a:lnTo>
                <a:lnTo>
                  <a:pt x="614558" y="614558"/>
                </a:lnTo>
                <a:lnTo>
                  <a:pt x="646776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6" y="142307"/>
                </a:lnTo>
                <a:lnTo>
                  <a:pt x="614558" y="105441"/>
                </a:lnTo>
                <a:lnTo>
                  <a:pt x="577692" y="73223"/>
                </a:lnTo>
                <a:lnTo>
                  <a:pt x="537793" y="46862"/>
                </a:lnTo>
                <a:lnTo>
                  <a:pt x="495468" y="26360"/>
                </a:lnTo>
                <a:lnTo>
                  <a:pt x="451322" y="11715"/>
                </a:lnTo>
                <a:lnTo>
                  <a:pt x="405964" y="2928"/>
                </a:lnTo>
                <a:lnTo>
                  <a:pt x="359999" y="0"/>
                </a:lnTo>
                <a:close/>
              </a:path>
            </a:pathLst>
          </a:custGeom>
          <a:solidFill>
            <a:srgbClr val="D8D9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5101125" y="6099862"/>
            <a:ext cx="1945639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45160" algn="l"/>
                <a:tab pos="1096645" algn="l"/>
                <a:tab pos="1638935" algn="l"/>
              </a:tabLst>
            </a:pPr>
            <a:r>
              <a:rPr sz="4800" baseline="1736" dirty="0">
                <a:solidFill>
                  <a:srgbClr val="FFFFFF"/>
                </a:solidFill>
                <a:latin typeface="Arial Black"/>
                <a:cs typeface="Arial Black"/>
              </a:rPr>
              <a:t>P	</a:t>
            </a: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	W	S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930486" y="1935159"/>
            <a:ext cx="14605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Still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able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fight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3448966" y="2318969"/>
            <a:ext cx="2423160" cy="1382395"/>
            <a:chOff x="3448966" y="2318969"/>
            <a:chExt cx="2423160" cy="1382395"/>
          </a:xfrm>
        </p:grpSpPr>
        <p:sp>
          <p:nvSpPr>
            <p:cNvPr id="22" name="object 22"/>
            <p:cNvSpPr/>
            <p:nvPr/>
          </p:nvSpPr>
          <p:spPr>
            <a:xfrm>
              <a:off x="3468016" y="2338019"/>
              <a:ext cx="2385060" cy="1344295"/>
            </a:xfrm>
            <a:custGeom>
              <a:avLst/>
              <a:gdLst/>
              <a:ahLst/>
              <a:cxnLst/>
              <a:rect l="l" t="t" r="r" b="b"/>
              <a:pathLst>
                <a:path w="2385060" h="1344295">
                  <a:moveTo>
                    <a:pt x="2224128" y="0"/>
                  </a:moveTo>
                  <a:lnTo>
                    <a:pt x="160710" y="0"/>
                  </a:lnTo>
                  <a:lnTo>
                    <a:pt x="109913" y="8193"/>
                  </a:lnTo>
                  <a:lnTo>
                    <a:pt x="65797" y="31007"/>
                  </a:lnTo>
                  <a:lnTo>
                    <a:pt x="31007" y="65796"/>
                  </a:lnTo>
                  <a:lnTo>
                    <a:pt x="8193" y="109912"/>
                  </a:lnTo>
                  <a:lnTo>
                    <a:pt x="0" y="160709"/>
                  </a:lnTo>
                  <a:lnTo>
                    <a:pt x="0" y="1183021"/>
                  </a:lnTo>
                  <a:lnTo>
                    <a:pt x="8193" y="1233818"/>
                  </a:lnTo>
                  <a:lnTo>
                    <a:pt x="31007" y="1277934"/>
                  </a:lnTo>
                  <a:lnTo>
                    <a:pt x="65797" y="1312723"/>
                  </a:lnTo>
                  <a:lnTo>
                    <a:pt x="109913" y="1335538"/>
                  </a:lnTo>
                  <a:lnTo>
                    <a:pt x="160710" y="1343731"/>
                  </a:lnTo>
                  <a:lnTo>
                    <a:pt x="2224128" y="1343731"/>
                  </a:lnTo>
                  <a:lnTo>
                    <a:pt x="2274925" y="1335538"/>
                  </a:lnTo>
                  <a:lnTo>
                    <a:pt x="2319041" y="1312723"/>
                  </a:lnTo>
                  <a:lnTo>
                    <a:pt x="2353831" y="1277934"/>
                  </a:lnTo>
                  <a:lnTo>
                    <a:pt x="2376645" y="1233818"/>
                  </a:lnTo>
                  <a:lnTo>
                    <a:pt x="2384839" y="1183021"/>
                  </a:lnTo>
                  <a:lnTo>
                    <a:pt x="2384839" y="160709"/>
                  </a:lnTo>
                  <a:lnTo>
                    <a:pt x="2376645" y="109912"/>
                  </a:lnTo>
                  <a:lnTo>
                    <a:pt x="2353831" y="65796"/>
                  </a:lnTo>
                  <a:lnTo>
                    <a:pt x="2319041" y="31007"/>
                  </a:lnTo>
                  <a:lnTo>
                    <a:pt x="2274925" y="8193"/>
                  </a:lnTo>
                  <a:lnTo>
                    <a:pt x="222412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3468016" y="2338019"/>
              <a:ext cx="2385060" cy="1344295"/>
            </a:xfrm>
            <a:custGeom>
              <a:avLst/>
              <a:gdLst/>
              <a:ahLst/>
              <a:cxnLst/>
              <a:rect l="l" t="t" r="r" b="b"/>
              <a:pathLst>
                <a:path w="2385060" h="1344295">
                  <a:moveTo>
                    <a:pt x="160710" y="0"/>
                  </a:moveTo>
                  <a:lnTo>
                    <a:pt x="2224128" y="0"/>
                  </a:lnTo>
                  <a:lnTo>
                    <a:pt x="2274925" y="8193"/>
                  </a:lnTo>
                  <a:lnTo>
                    <a:pt x="2319041" y="31007"/>
                  </a:lnTo>
                  <a:lnTo>
                    <a:pt x="2353831" y="65796"/>
                  </a:lnTo>
                  <a:lnTo>
                    <a:pt x="2376645" y="109913"/>
                  </a:lnTo>
                  <a:lnTo>
                    <a:pt x="2384839" y="160710"/>
                  </a:lnTo>
                  <a:lnTo>
                    <a:pt x="2384839" y="1183021"/>
                  </a:lnTo>
                  <a:lnTo>
                    <a:pt x="2376645" y="1233818"/>
                  </a:lnTo>
                  <a:lnTo>
                    <a:pt x="2353831" y="1277935"/>
                  </a:lnTo>
                  <a:lnTo>
                    <a:pt x="2319041" y="1312724"/>
                  </a:lnTo>
                  <a:lnTo>
                    <a:pt x="2274925" y="1335539"/>
                  </a:lnTo>
                  <a:lnTo>
                    <a:pt x="2224128" y="1343732"/>
                  </a:lnTo>
                  <a:lnTo>
                    <a:pt x="160710" y="1343732"/>
                  </a:lnTo>
                  <a:lnTo>
                    <a:pt x="109913" y="1335539"/>
                  </a:lnTo>
                  <a:lnTo>
                    <a:pt x="65796" y="1312724"/>
                  </a:lnTo>
                  <a:lnTo>
                    <a:pt x="31007" y="1277935"/>
                  </a:lnTo>
                  <a:lnTo>
                    <a:pt x="8193" y="1233818"/>
                  </a:lnTo>
                  <a:lnTo>
                    <a:pt x="0" y="1183021"/>
                  </a:lnTo>
                  <a:lnTo>
                    <a:pt x="0" y="160710"/>
                  </a:lnTo>
                  <a:lnTo>
                    <a:pt x="8193" y="109913"/>
                  </a:lnTo>
                  <a:lnTo>
                    <a:pt x="31007" y="65796"/>
                  </a:lnTo>
                  <a:lnTo>
                    <a:pt x="65796" y="31007"/>
                  </a:lnTo>
                  <a:lnTo>
                    <a:pt x="109913" y="8193"/>
                  </a:lnTo>
                  <a:lnTo>
                    <a:pt x="160710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3913814" y="2327370"/>
            <a:ext cx="1493520" cy="736600"/>
          </a:xfrm>
          <a:prstGeom prst="rect">
            <a:avLst/>
          </a:prstGeom>
        </p:spPr>
        <p:txBody>
          <a:bodyPr vert="horz" wrap="square" lIns="0" tIns="12446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980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Unable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fight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80"/>
              </a:spcBef>
            </a:pP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NOT</a:t>
            </a:r>
            <a:r>
              <a:rPr sz="16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in/at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risk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755611" y="3023330"/>
            <a:ext cx="1810385" cy="4978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554355" marR="5080" indent="-542290">
              <a:lnSpc>
                <a:spcPts val="1800"/>
              </a:lnSpc>
              <a:spcBef>
                <a:spcPts val="260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shock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or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respiratory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distress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3448966" y="3676658"/>
            <a:ext cx="2423160" cy="982344"/>
            <a:chOff x="3448966" y="3676658"/>
            <a:chExt cx="2423160" cy="982344"/>
          </a:xfrm>
        </p:grpSpPr>
        <p:sp>
          <p:nvSpPr>
            <p:cNvPr id="27" name="object 27"/>
            <p:cNvSpPr/>
            <p:nvPr/>
          </p:nvSpPr>
          <p:spPr>
            <a:xfrm>
              <a:off x="3468016" y="3695708"/>
              <a:ext cx="2385060" cy="944244"/>
            </a:xfrm>
            <a:custGeom>
              <a:avLst/>
              <a:gdLst/>
              <a:ahLst/>
              <a:cxnLst/>
              <a:rect l="l" t="t" r="r" b="b"/>
              <a:pathLst>
                <a:path w="2385060" h="944245">
                  <a:moveTo>
                    <a:pt x="2271946" y="0"/>
                  </a:moveTo>
                  <a:lnTo>
                    <a:pt x="112892" y="0"/>
                  </a:lnTo>
                  <a:lnTo>
                    <a:pt x="68949" y="8871"/>
                  </a:lnTo>
                  <a:lnTo>
                    <a:pt x="33065" y="33065"/>
                  </a:lnTo>
                  <a:lnTo>
                    <a:pt x="8871" y="68949"/>
                  </a:lnTo>
                  <a:lnTo>
                    <a:pt x="0" y="112892"/>
                  </a:lnTo>
                  <a:lnTo>
                    <a:pt x="0" y="831027"/>
                  </a:lnTo>
                  <a:lnTo>
                    <a:pt x="8871" y="874970"/>
                  </a:lnTo>
                  <a:lnTo>
                    <a:pt x="33065" y="910854"/>
                  </a:lnTo>
                  <a:lnTo>
                    <a:pt x="68949" y="935048"/>
                  </a:lnTo>
                  <a:lnTo>
                    <a:pt x="112892" y="943919"/>
                  </a:lnTo>
                  <a:lnTo>
                    <a:pt x="2271946" y="943919"/>
                  </a:lnTo>
                  <a:lnTo>
                    <a:pt x="2315889" y="935048"/>
                  </a:lnTo>
                  <a:lnTo>
                    <a:pt x="2351773" y="910854"/>
                  </a:lnTo>
                  <a:lnTo>
                    <a:pt x="2375967" y="874970"/>
                  </a:lnTo>
                  <a:lnTo>
                    <a:pt x="2384839" y="831027"/>
                  </a:lnTo>
                  <a:lnTo>
                    <a:pt x="2384839" y="112892"/>
                  </a:lnTo>
                  <a:lnTo>
                    <a:pt x="2375967" y="68949"/>
                  </a:lnTo>
                  <a:lnTo>
                    <a:pt x="2351773" y="33065"/>
                  </a:lnTo>
                  <a:lnTo>
                    <a:pt x="2315889" y="8871"/>
                  </a:lnTo>
                  <a:lnTo>
                    <a:pt x="227194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3468016" y="3695708"/>
              <a:ext cx="2385060" cy="944244"/>
            </a:xfrm>
            <a:custGeom>
              <a:avLst/>
              <a:gdLst/>
              <a:ahLst/>
              <a:cxnLst/>
              <a:rect l="l" t="t" r="r" b="b"/>
              <a:pathLst>
                <a:path w="2385060" h="944245">
                  <a:moveTo>
                    <a:pt x="112892" y="0"/>
                  </a:moveTo>
                  <a:lnTo>
                    <a:pt x="2271946" y="0"/>
                  </a:lnTo>
                  <a:lnTo>
                    <a:pt x="2315889" y="8871"/>
                  </a:lnTo>
                  <a:lnTo>
                    <a:pt x="2351773" y="33065"/>
                  </a:lnTo>
                  <a:lnTo>
                    <a:pt x="2375967" y="68949"/>
                  </a:lnTo>
                  <a:lnTo>
                    <a:pt x="2384839" y="112892"/>
                  </a:lnTo>
                  <a:lnTo>
                    <a:pt x="2384839" y="831027"/>
                  </a:lnTo>
                  <a:lnTo>
                    <a:pt x="2375967" y="874970"/>
                  </a:lnTo>
                  <a:lnTo>
                    <a:pt x="2351773" y="910854"/>
                  </a:lnTo>
                  <a:lnTo>
                    <a:pt x="2315889" y="935048"/>
                  </a:lnTo>
                  <a:lnTo>
                    <a:pt x="2271946" y="943920"/>
                  </a:lnTo>
                  <a:lnTo>
                    <a:pt x="112892" y="943920"/>
                  </a:lnTo>
                  <a:lnTo>
                    <a:pt x="68949" y="935048"/>
                  </a:lnTo>
                  <a:lnTo>
                    <a:pt x="33065" y="910854"/>
                  </a:lnTo>
                  <a:lnTo>
                    <a:pt x="8871" y="874970"/>
                  </a:lnTo>
                  <a:lnTo>
                    <a:pt x="0" y="831027"/>
                  </a:lnTo>
                  <a:lnTo>
                    <a:pt x="0" y="112892"/>
                  </a:lnTo>
                  <a:lnTo>
                    <a:pt x="8871" y="68949"/>
                  </a:lnTo>
                  <a:lnTo>
                    <a:pt x="33065" y="33065"/>
                  </a:lnTo>
                  <a:lnTo>
                    <a:pt x="68949" y="8871"/>
                  </a:lnTo>
                  <a:lnTo>
                    <a:pt x="112892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9" name="object 29"/>
          <p:cNvSpPr txBox="1"/>
          <p:nvPr/>
        </p:nvSpPr>
        <p:spPr>
          <a:xfrm>
            <a:off x="3706596" y="3782815"/>
            <a:ext cx="190817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Unable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fight</a:t>
            </a:r>
            <a:r>
              <a:rPr sz="16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b="1" spc="-30" dirty="0">
                <a:solidFill>
                  <a:srgbClr val="FFFFFF"/>
                </a:solidFill>
                <a:latin typeface="Arial"/>
                <a:cs typeface="Arial"/>
              </a:rPr>
              <a:t>IN/AT</a:t>
            </a:r>
            <a:endParaRPr sz="16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789544" y="4011415"/>
            <a:ext cx="1742439" cy="4978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 indent="174625">
              <a:lnSpc>
                <a:spcPts val="1800"/>
              </a:lnSpc>
              <a:spcBef>
                <a:spcPts val="259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risk of shock or 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respiratory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distress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3486977" y="4626320"/>
            <a:ext cx="2423160" cy="719455"/>
            <a:chOff x="3486977" y="4626320"/>
            <a:chExt cx="2423160" cy="719455"/>
          </a:xfrm>
        </p:grpSpPr>
        <p:sp>
          <p:nvSpPr>
            <p:cNvPr id="32" name="object 32"/>
            <p:cNvSpPr/>
            <p:nvPr/>
          </p:nvSpPr>
          <p:spPr>
            <a:xfrm>
              <a:off x="3506027" y="4645370"/>
              <a:ext cx="2385060" cy="681355"/>
            </a:xfrm>
            <a:custGeom>
              <a:avLst/>
              <a:gdLst/>
              <a:ahLst/>
              <a:cxnLst/>
              <a:rect l="l" t="t" r="r" b="b"/>
              <a:pathLst>
                <a:path w="2385060" h="681354">
                  <a:moveTo>
                    <a:pt x="2303387" y="0"/>
                  </a:moveTo>
                  <a:lnTo>
                    <a:pt x="81451" y="0"/>
                  </a:lnTo>
                  <a:lnTo>
                    <a:pt x="49746" y="6400"/>
                  </a:lnTo>
                  <a:lnTo>
                    <a:pt x="23856" y="23856"/>
                  </a:lnTo>
                  <a:lnTo>
                    <a:pt x="6400" y="49746"/>
                  </a:lnTo>
                  <a:lnTo>
                    <a:pt x="0" y="81450"/>
                  </a:lnTo>
                  <a:lnTo>
                    <a:pt x="0" y="599578"/>
                  </a:lnTo>
                  <a:lnTo>
                    <a:pt x="6400" y="631283"/>
                  </a:lnTo>
                  <a:lnTo>
                    <a:pt x="23856" y="657173"/>
                  </a:lnTo>
                  <a:lnTo>
                    <a:pt x="49746" y="674629"/>
                  </a:lnTo>
                  <a:lnTo>
                    <a:pt x="81451" y="681029"/>
                  </a:lnTo>
                  <a:lnTo>
                    <a:pt x="2303387" y="681029"/>
                  </a:lnTo>
                  <a:lnTo>
                    <a:pt x="2335092" y="674629"/>
                  </a:lnTo>
                  <a:lnTo>
                    <a:pt x="2360982" y="657173"/>
                  </a:lnTo>
                  <a:lnTo>
                    <a:pt x="2378438" y="631283"/>
                  </a:lnTo>
                  <a:lnTo>
                    <a:pt x="2384839" y="599578"/>
                  </a:lnTo>
                  <a:lnTo>
                    <a:pt x="2384839" y="81450"/>
                  </a:lnTo>
                  <a:lnTo>
                    <a:pt x="2378438" y="49746"/>
                  </a:lnTo>
                  <a:lnTo>
                    <a:pt x="2360982" y="23856"/>
                  </a:lnTo>
                  <a:lnTo>
                    <a:pt x="2335092" y="6400"/>
                  </a:lnTo>
                  <a:lnTo>
                    <a:pt x="230338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3506027" y="4645370"/>
              <a:ext cx="2385060" cy="681355"/>
            </a:xfrm>
            <a:custGeom>
              <a:avLst/>
              <a:gdLst/>
              <a:ahLst/>
              <a:cxnLst/>
              <a:rect l="l" t="t" r="r" b="b"/>
              <a:pathLst>
                <a:path w="2385060" h="681354">
                  <a:moveTo>
                    <a:pt x="81451" y="0"/>
                  </a:moveTo>
                  <a:lnTo>
                    <a:pt x="2303387" y="0"/>
                  </a:lnTo>
                  <a:lnTo>
                    <a:pt x="2335092" y="6400"/>
                  </a:lnTo>
                  <a:lnTo>
                    <a:pt x="2360982" y="23856"/>
                  </a:lnTo>
                  <a:lnTo>
                    <a:pt x="2378438" y="49746"/>
                  </a:lnTo>
                  <a:lnTo>
                    <a:pt x="2384839" y="81451"/>
                  </a:lnTo>
                  <a:lnTo>
                    <a:pt x="2384839" y="599578"/>
                  </a:lnTo>
                  <a:lnTo>
                    <a:pt x="2378438" y="631283"/>
                  </a:lnTo>
                  <a:lnTo>
                    <a:pt x="2360982" y="657173"/>
                  </a:lnTo>
                  <a:lnTo>
                    <a:pt x="2335092" y="674629"/>
                  </a:lnTo>
                  <a:lnTo>
                    <a:pt x="2303387" y="681030"/>
                  </a:lnTo>
                  <a:lnTo>
                    <a:pt x="81451" y="681030"/>
                  </a:lnTo>
                  <a:lnTo>
                    <a:pt x="49746" y="674629"/>
                  </a:lnTo>
                  <a:lnTo>
                    <a:pt x="23856" y="657173"/>
                  </a:lnTo>
                  <a:lnTo>
                    <a:pt x="6400" y="631283"/>
                  </a:lnTo>
                  <a:lnTo>
                    <a:pt x="0" y="599578"/>
                  </a:lnTo>
                  <a:lnTo>
                    <a:pt x="0" y="81451"/>
                  </a:lnTo>
                  <a:lnTo>
                    <a:pt x="6400" y="49746"/>
                  </a:lnTo>
                  <a:lnTo>
                    <a:pt x="23856" y="23856"/>
                  </a:lnTo>
                  <a:lnTo>
                    <a:pt x="49746" y="6400"/>
                  </a:lnTo>
                  <a:lnTo>
                    <a:pt x="81451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4" name="object 34"/>
          <p:cNvSpPr txBox="1"/>
          <p:nvPr/>
        </p:nvSpPr>
        <p:spPr>
          <a:xfrm>
            <a:off x="3714197" y="4723267"/>
            <a:ext cx="196913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Sedation</a:t>
            </a:r>
            <a:r>
              <a:rPr sz="1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and/or</a:t>
            </a:r>
            <a:r>
              <a:rPr sz="1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long-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855385" y="4951867"/>
            <a:ext cx="168656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duration</a:t>
            </a:r>
            <a:r>
              <a:rPr sz="16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analgesia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563336" y="1990669"/>
            <a:ext cx="2874645" cy="2874645"/>
            <a:chOff x="563336" y="1990669"/>
            <a:chExt cx="2874645" cy="2874645"/>
          </a:xfrm>
        </p:grpSpPr>
        <p:sp>
          <p:nvSpPr>
            <p:cNvPr id="37" name="object 37"/>
            <p:cNvSpPr/>
            <p:nvPr/>
          </p:nvSpPr>
          <p:spPr>
            <a:xfrm>
              <a:off x="2050275" y="1990674"/>
              <a:ext cx="1388110" cy="2874645"/>
            </a:xfrm>
            <a:custGeom>
              <a:avLst/>
              <a:gdLst/>
              <a:ahLst/>
              <a:cxnLst/>
              <a:rect l="l" t="t" r="r" b="b"/>
              <a:pathLst>
                <a:path w="1388110" h="2874645">
                  <a:moveTo>
                    <a:pt x="1357477" y="1090866"/>
                  </a:moveTo>
                  <a:lnTo>
                    <a:pt x="1296746" y="1062380"/>
                  </a:lnTo>
                  <a:lnTo>
                    <a:pt x="1196073" y="1015161"/>
                  </a:lnTo>
                  <a:lnTo>
                    <a:pt x="1196073" y="1062380"/>
                  </a:lnTo>
                  <a:lnTo>
                    <a:pt x="1101001" y="1062380"/>
                  </a:lnTo>
                  <a:lnTo>
                    <a:pt x="1058570" y="1055535"/>
                  </a:lnTo>
                  <a:lnTo>
                    <a:pt x="1021727" y="1036485"/>
                  </a:lnTo>
                  <a:lnTo>
                    <a:pt x="992670" y="1007427"/>
                  </a:lnTo>
                  <a:lnTo>
                    <a:pt x="973607" y="970572"/>
                  </a:lnTo>
                  <a:lnTo>
                    <a:pt x="966762" y="928141"/>
                  </a:lnTo>
                  <a:lnTo>
                    <a:pt x="968260" y="803998"/>
                  </a:lnTo>
                  <a:lnTo>
                    <a:pt x="963206" y="760158"/>
                  </a:lnTo>
                  <a:lnTo>
                    <a:pt x="948817" y="719912"/>
                  </a:lnTo>
                  <a:lnTo>
                    <a:pt x="926249" y="684415"/>
                  </a:lnTo>
                  <a:lnTo>
                    <a:pt x="896645" y="654799"/>
                  </a:lnTo>
                  <a:lnTo>
                    <a:pt x="861136" y="632231"/>
                  </a:lnTo>
                  <a:lnTo>
                    <a:pt x="820902" y="617855"/>
                  </a:lnTo>
                  <a:lnTo>
                    <a:pt x="777062" y="612800"/>
                  </a:lnTo>
                  <a:lnTo>
                    <a:pt x="0" y="612800"/>
                  </a:lnTo>
                  <a:lnTo>
                    <a:pt x="7620" y="669759"/>
                  </a:lnTo>
                  <a:lnTo>
                    <a:pt x="777062" y="669759"/>
                  </a:lnTo>
                  <a:lnTo>
                    <a:pt x="819480" y="676605"/>
                  </a:lnTo>
                  <a:lnTo>
                    <a:pt x="856335" y="695667"/>
                  </a:lnTo>
                  <a:lnTo>
                    <a:pt x="885393" y="724725"/>
                  </a:lnTo>
                  <a:lnTo>
                    <a:pt x="904443" y="761568"/>
                  </a:lnTo>
                  <a:lnTo>
                    <a:pt x="911288" y="803998"/>
                  </a:lnTo>
                  <a:lnTo>
                    <a:pt x="909802" y="928141"/>
                  </a:lnTo>
                  <a:lnTo>
                    <a:pt x="914844" y="971981"/>
                  </a:lnTo>
                  <a:lnTo>
                    <a:pt x="929233" y="1012228"/>
                  </a:lnTo>
                  <a:lnTo>
                    <a:pt x="951801" y="1047724"/>
                  </a:lnTo>
                  <a:lnTo>
                    <a:pt x="981417" y="1077341"/>
                  </a:lnTo>
                  <a:lnTo>
                    <a:pt x="1016914" y="1099908"/>
                  </a:lnTo>
                  <a:lnTo>
                    <a:pt x="1057160" y="1114298"/>
                  </a:lnTo>
                  <a:lnTo>
                    <a:pt x="1101001" y="1119339"/>
                  </a:lnTo>
                  <a:lnTo>
                    <a:pt x="1196073" y="1119339"/>
                  </a:lnTo>
                  <a:lnTo>
                    <a:pt x="1196073" y="1166558"/>
                  </a:lnTo>
                  <a:lnTo>
                    <a:pt x="1357477" y="1090866"/>
                  </a:lnTo>
                  <a:close/>
                </a:path>
                <a:path w="1388110" h="2874645">
                  <a:moveTo>
                    <a:pt x="1367370" y="2798927"/>
                  </a:moveTo>
                  <a:lnTo>
                    <a:pt x="1306639" y="2770441"/>
                  </a:lnTo>
                  <a:lnTo>
                    <a:pt x="1205966" y="2723223"/>
                  </a:lnTo>
                  <a:lnTo>
                    <a:pt x="1205966" y="2770441"/>
                  </a:lnTo>
                  <a:lnTo>
                    <a:pt x="1110894" y="2770441"/>
                  </a:lnTo>
                  <a:lnTo>
                    <a:pt x="1068463" y="2763596"/>
                  </a:lnTo>
                  <a:lnTo>
                    <a:pt x="1031621" y="2744546"/>
                  </a:lnTo>
                  <a:lnTo>
                    <a:pt x="1002563" y="2715488"/>
                  </a:lnTo>
                  <a:lnTo>
                    <a:pt x="983513" y="2678646"/>
                  </a:lnTo>
                  <a:lnTo>
                    <a:pt x="976668" y="2636215"/>
                  </a:lnTo>
                  <a:lnTo>
                    <a:pt x="978154" y="2512060"/>
                  </a:lnTo>
                  <a:lnTo>
                    <a:pt x="973099" y="2468219"/>
                  </a:lnTo>
                  <a:lnTo>
                    <a:pt x="958723" y="2427986"/>
                  </a:lnTo>
                  <a:lnTo>
                    <a:pt x="936155" y="2392476"/>
                  </a:lnTo>
                  <a:lnTo>
                    <a:pt x="906538" y="2362873"/>
                  </a:lnTo>
                  <a:lnTo>
                    <a:pt x="871042" y="2340305"/>
                  </a:lnTo>
                  <a:lnTo>
                    <a:pt x="830795" y="2325916"/>
                  </a:lnTo>
                  <a:lnTo>
                    <a:pt x="786955" y="2320861"/>
                  </a:lnTo>
                  <a:lnTo>
                    <a:pt x="9893" y="2320861"/>
                  </a:lnTo>
                  <a:lnTo>
                    <a:pt x="17513" y="2377833"/>
                  </a:lnTo>
                  <a:lnTo>
                    <a:pt x="786955" y="2377833"/>
                  </a:lnTo>
                  <a:lnTo>
                    <a:pt x="829386" y="2384679"/>
                  </a:lnTo>
                  <a:lnTo>
                    <a:pt x="866228" y="2403729"/>
                  </a:lnTo>
                  <a:lnTo>
                    <a:pt x="895286" y="2432786"/>
                  </a:lnTo>
                  <a:lnTo>
                    <a:pt x="914349" y="2469642"/>
                  </a:lnTo>
                  <a:lnTo>
                    <a:pt x="921181" y="2512060"/>
                  </a:lnTo>
                  <a:lnTo>
                    <a:pt x="919695" y="2636215"/>
                  </a:lnTo>
                  <a:lnTo>
                    <a:pt x="924750" y="2680055"/>
                  </a:lnTo>
                  <a:lnTo>
                    <a:pt x="939126" y="2720302"/>
                  </a:lnTo>
                  <a:lnTo>
                    <a:pt x="961694" y="2755798"/>
                  </a:lnTo>
                  <a:lnTo>
                    <a:pt x="991311" y="2785414"/>
                  </a:lnTo>
                  <a:lnTo>
                    <a:pt x="1026807" y="2807982"/>
                  </a:lnTo>
                  <a:lnTo>
                    <a:pt x="1067054" y="2822359"/>
                  </a:lnTo>
                  <a:lnTo>
                    <a:pt x="1110894" y="2827413"/>
                  </a:lnTo>
                  <a:lnTo>
                    <a:pt x="1205966" y="2827413"/>
                  </a:lnTo>
                  <a:lnTo>
                    <a:pt x="1205966" y="2874632"/>
                  </a:lnTo>
                  <a:lnTo>
                    <a:pt x="1367370" y="2798927"/>
                  </a:lnTo>
                  <a:close/>
                </a:path>
                <a:path w="1388110" h="2874645">
                  <a:moveTo>
                    <a:pt x="1377721" y="75704"/>
                  </a:moveTo>
                  <a:lnTo>
                    <a:pt x="1216317" y="0"/>
                  </a:lnTo>
                  <a:lnTo>
                    <a:pt x="1216317" y="47218"/>
                  </a:lnTo>
                  <a:lnTo>
                    <a:pt x="1121244" y="47218"/>
                  </a:lnTo>
                  <a:lnTo>
                    <a:pt x="1077404" y="52273"/>
                  </a:lnTo>
                  <a:lnTo>
                    <a:pt x="1037158" y="66649"/>
                  </a:lnTo>
                  <a:lnTo>
                    <a:pt x="1001661" y="89217"/>
                  </a:lnTo>
                  <a:lnTo>
                    <a:pt x="972058" y="118833"/>
                  </a:lnTo>
                  <a:lnTo>
                    <a:pt x="949477" y="154330"/>
                  </a:lnTo>
                  <a:lnTo>
                    <a:pt x="935101" y="194576"/>
                  </a:lnTo>
                  <a:lnTo>
                    <a:pt x="930046" y="238417"/>
                  </a:lnTo>
                  <a:lnTo>
                    <a:pt x="931545" y="362572"/>
                  </a:lnTo>
                  <a:lnTo>
                    <a:pt x="924699" y="404990"/>
                  </a:lnTo>
                  <a:lnTo>
                    <a:pt x="905637" y="441845"/>
                  </a:lnTo>
                  <a:lnTo>
                    <a:pt x="876579" y="470903"/>
                  </a:lnTo>
                  <a:lnTo>
                    <a:pt x="839736" y="489953"/>
                  </a:lnTo>
                  <a:lnTo>
                    <a:pt x="797306" y="496798"/>
                  </a:lnTo>
                  <a:lnTo>
                    <a:pt x="27863" y="496798"/>
                  </a:lnTo>
                  <a:lnTo>
                    <a:pt x="20243" y="553770"/>
                  </a:lnTo>
                  <a:lnTo>
                    <a:pt x="797306" y="553770"/>
                  </a:lnTo>
                  <a:lnTo>
                    <a:pt x="841146" y="548716"/>
                  </a:lnTo>
                  <a:lnTo>
                    <a:pt x="881392" y="534327"/>
                  </a:lnTo>
                  <a:lnTo>
                    <a:pt x="916889" y="511759"/>
                  </a:lnTo>
                  <a:lnTo>
                    <a:pt x="946505" y="482155"/>
                  </a:lnTo>
                  <a:lnTo>
                    <a:pt x="969073" y="446646"/>
                  </a:lnTo>
                  <a:lnTo>
                    <a:pt x="983449" y="406412"/>
                  </a:lnTo>
                  <a:lnTo>
                    <a:pt x="988504" y="362572"/>
                  </a:lnTo>
                  <a:lnTo>
                    <a:pt x="987018" y="238417"/>
                  </a:lnTo>
                  <a:lnTo>
                    <a:pt x="993863" y="195986"/>
                  </a:lnTo>
                  <a:lnTo>
                    <a:pt x="1012913" y="159143"/>
                  </a:lnTo>
                  <a:lnTo>
                    <a:pt x="1041971" y="130086"/>
                  </a:lnTo>
                  <a:lnTo>
                    <a:pt x="1078814" y="111036"/>
                  </a:lnTo>
                  <a:lnTo>
                    <a:pt x="1121244" y="104190"/>
                  </a:lnTo>
                  <a:lnTo>
                    <a:pt x="1216317" y="104190"/>
                  </a:lnTo>
                  <a:lnTo>
                    <a:pt x="1216317" y="151409"/>
                  </a:lnTo>
                  <a:lnTo>
                    <a:pt x="1316990" y="104190"/>
                  </a:lnTo>
                  <a:lnTo>
                    <a:pt x="1377721" y="75704"/>
                  </a:lnTo>
                  <a:close/>
                </a:path>
                <a:path w="1388110" h="2874645">
                  <a:moveTo>
                    <a:pt x="1387627" y="1783765"/>
                  </a:moveTo>
                  <a:lnTo>
                    <a:pt x="1226210" y="1708073"/>
                  </a:lnTo>
                  <a:lnTo>
                    <a:pt x="1226210" y="1755292"/>
                  </a:lnTo>
                  <a:lnTo>
                    <a:pt x="1131150" y="1755292"/>
                  </a:lnTo>
                  <a:lnTo>
                    <a:pt x="1087310" y="1760334"/>
                  </a:lnTo>
                  <a:lnTo>
                    <a:pt x="1047064" y="1774723"/>
                  </a:lnTo>
                  <a:lnTo>
                    <a:pt x="1011555" y="1797291"/>
                  </a:lnTo>
                  <a:lnTo>
                    <a:pt x="981951" y="1826907"/>
                  </a:lnTo>
                  <a:lnTo>
                    <a:pt x="959383" y="1862404"/>
                  </a:lnTo>
                  <a:lnTo>
                    <a:pt x="944994" y="1902650"/>
                  </a:lnTo>
                  <a:lnTo>
                    <a:pt x="939952" y="1946490"/>
                  </a:lnTo>
                  <a:lnTo>
                    <a:pt x="941438" y="2070633"/>
                  </a:lnTo>
                  <a:lnTo>
                    <a:pt x="934593" y="2113064"/>
                  </a:lnTo>
                  <a:lnTo>
                    <a:pt x="915543" y="2149906"/>
                  </a:lnTo>
                  <a:lnTo>
                    <a:pt x="886485" y="2178964"/>
                  </a:lnTo>
                  <a:lnTo>
                    <a:pt x="849630" y="2198027"/>
                  </a:lnTo>
                  <a:lnTo>
                    <a:pt x="807199" y="2204859"/>
                  </a:lnTo>
                  <a:lnTo>
                    <a:pt x="37769" y="2204859"/>
                  </a:lnTo>
                  <a:lnTo>
                    <a:pt x="30149" y="2261832"/>
                  </a:lnTo>
                  <a:lnTo>
                    <a:pt x="807199" y="2261832"/>
                  </a:lnTo>
                  <a:lnTo>
                    <a:pt x="851039" y="2256777"/>
                  </a:lnTo>
                  <a:lnTo>
                    <a:pt x="891286" y="2242401"/>
                  </a:lnTo>
                  <a:lnTo>
                    <a:pt x="926795" y="2219833"/>
                  </a:lnTo>
                  <a:lnTo>
                    <a:pt x="956398" y="2190216"/>
                  </a:lnTo>
                  <a:lnTo>
                    <a:pt x="978966" y="2154720"/>
                  </a:lnTo>
                  <a:lnTo>
                    <a:pt x="993355" y="2114473"/>
                  </a:lnTo>
                  <a:lnTo>
                    <a:pt x="998397" y="2070633"/>
                  </a:lnTo>
                  <a:lnTo>
                    <a:pt x="996911" y="1946490"/>
                  </a:lnTo>
                  <a:lnTo>
                    <a:pt x="1003757" y="1904060"/>
                  </a:lnTo>
                  <a:lnTo>
                    <a:pt x="1022807" y="1867204"/>
                  </a:lnTo>
                  <a:lnTo>
                    <a:pt x="1051864" y="1838159"/>
                  </a:lnTo>
                  <a:lnTo>
                    <a:pt x="1088720" y="1819097"/>
                  </a:lnTo>
                  <a:lnTo>
                    <a:pt x="1131150" y="1812251"/>
                  </a:lnTo>
                  <a:lnTo>
                    <a:pt x="1226210" y="1812251"/>
                  </a:lnTo>
                  <a:lnTo>
                    <a:pt x="1226210" y="1859470"/>
                  </a:lnTo>
                  <a:lnTo>
                    <a:pt x="1326883" y="1812251"/>
                  </a:lnTo>
                  <a:lnTo>
                    <a:pt x="1387627" y="178376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582386" y="3957124"/>
              <a:ext cx="1840864" cy="669290"/>
            </a:xfrm>
            <a:custGeom>
              <a:avLst/>
              <a:gdLst/>
              <a:ahLst/>
              <a:cxnLst/>
              <a:rect l="l" t="t" r="r" b="b"/>
              <a:pathLst>
                <a:path w="1840864" h="669289">
                  <a:moveTo>
                    <a:pt x="1779636" y="0"/>
                  </a:moveTo>
                  <a:lnTo>
                    <a:pt x="61038" y="0"/>
                  </a:lnTo>
                  <a:lnTo>
                    <a:pt x="37279" y="4796"/>
                  </a:lnTo>
                  <a:lnTo>
                    <a:pt x="17877" y="17877"/>
                  </a:lnTo>
                  <a:lnTo>
                    <a:pt x="4796" y="37279"/>
                  </a:lnTo>
                  <a:lnTo>
                    <a:pt x="0" y="61037"/>
                  </a:lnTo>
                  <a:lnTo>
                    <a:pt x="0" y="607654"/>
                  </a:lnTo>
                  <a:lnTo>
                    <a:pt x="4796" y="631413"/>
                  </a:lnTo>
                  <a:lnTo>
                    <a:pt x="17877" y="650815"/>
                  </a:lnTo>
                  <a:lnTo>
                    <a:pt x="37279" y="663896"/>
                  </a:lnTo>
                  <a:lnTo>
                    <a:pt x="61038" y="668693"/>
                  </a:lnTo>
                  <a:lnTo>
                    <a:pt x="1779636" y="668693"/>
                  </a:lnTo>
                  <a:lnTo>
                    <a:pt x="1803395" y="663896"/>
                  </a:lnTo>
                  <a:lnTo>
                    <a:pt x="1822797" y="650815"/>
                  </a:lnTo>
                  <a:lnTo>
                    <a:pt x="1835878" y="631413"/>
                  </a:lnTo>
                  <a:lnTo>
                    <a:pt x="1840674" y="607654"/>
                  </a:lnTo>
                  <a:lnTo>
                    <a:pt x="1840674" y="61037"/>
                  </a:lnTo>
                  <a:lnTo>
                    <a:pt x="1835878" y="37279"/>
                  </a:lnTo>
                  <a:lnTo>
                    <a:pt x="1822797" y="17877"/>
                  </a:lnTo>
                  <a:lnTo>
                    <a:pt x="1803395" y="4796"/>
                  </a:lnTo>
                  <a:lnTo>
                    <a:pt x="1779636" y="0"/>
                  </a:lnTo>
                  <a:close/>
                </a:path>
              </a:pathLst>
            </a:custGeom>
            <a:solidFill>
              <a:srgbClr val="95212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582386" y="3957124"/>
              <a:ext cx="1840864" cy="669290"/>
            </a:xfrm>
            <a:custGeom>
              <a:avLst/>
              <a:gdLst/>
              <a:ahLst/>
              <a:cxnLst/>
              <a:rect l="l" t="t" r="r" b="b"/>
              <a:pathLst>
                <a:path w="1840864" h="669289">
                  <a:moveTo>
                    <a:pt x="61038" y="0"/>
                  </a:moveTo>
                  <a:lnTo>
                    <a:pt x="1779637" y="0"/>
                  </a:lnTo>
                  <a:lnTo>
                    <a:pt x="1803395" y="4796"/>
                  </a:lnTo>
                  <a:lnTo>
                    <a:pt x="1822796" y="17877"/>
                  </a:lnTo>
                  <a:lnTo>
                    <a:pt x="1835877" y="37279"/>
                  </a:lnTo>
                  <a:lnTo>
                    <a:pt x="1840674" y="61038"/>
                  </a:lnTo>
                  <a:lnTo>
                    <a:pt x="1840674" y="607654"/>
                  </a:lnTo>
                  <a:lnTo>
                    <a:pt x="1835877" y="631413"/>
                  </a:lnTo>
                  <a:lnTo>
                    <a:pt x="1822796" y="650815"/>
                  </a:lnTo>
                  <a:lnTo>
                    <a:pt x="1803395" y="663896"/>
                  </a:lnTo>
                  <a:lnTo>
                    <a:pt x="1779637" y="668692"/>
                  </a:lnTo>
                  <a:lnTo>
                    <a:pt x="61038" y="668692"/>
                  </a:lnTo>
                  <a:lnTo>
                    <a:pt x="37279" y="663896"/>
                  </a:lnTo>
                  <a:lnTo>
                    <a:pt x="17877" y="650815"/>
                  </a:lnTo>
                  <a:lnTo>
                    <a:pt x="4796" y="631413"/>
                  </a:lnTo>
                  <a:lnTo>
                    <a:pt x="0" y="607654"/>
                  </a:lnTo>
                  <a:lnTo>
                    <a:pt x="0" y="61038"/>
                  </a:lnTo>
                  <a:lnTo>
                    <a:pt x="4796" y="37279"/>
                  </a:lnTo>
                  <a:lnTo>
                    <a:pt x="17877" y="17877"/>
                  </a:lnTo>
                  <a:lnTo>
                    <a:pt x="37279" y="4796"/>
                  </a:lnTo>
                  <a:lnTo>
                    <a:pt x="61038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0" name="object 40"/>
          <p:cNvSpPr txBox="1"/>
          <p:nvPr/>
        </p:nvSpPr>
        <p:spPr>
          <a:xfrm>
            <a:off x="947842" y="4029043"/>
            <a:ext cx="1109980" cy="4978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29209" marR="5080" indent="-17145">
              <a:lnSpc>
                <a:spcPts val="1800"/>
              </a:lnSpc>
              <a:spcBef>
                <a:spcPts val="259"/>
              </a:spcBef>
            </a:pP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Moderate</a:t>
            </a:r>
            <a:r>
              <a:rPr sz="1600" spc="-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to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severe</a:t>
            </a:r>
            <a:r>
              <a:rPr sz="1600" spc="-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pain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553738" y="2196061"/>
            <a:ext cx="1887855" cy="713105"/>
            <a:chOff x="553738" y="2196061"/>
            <a:chExt cx="1887855" cy="713105"/>
          </a:xfrm>
        </p:grpSpPr>
        <p:sp>
          <p:nvSpPr>
            <p:cNvPr id="42" name="object 42"/>
            <p:cNvSpPr/>
            <p:nvPr/>
          </p:nvSpPr>
          <p:spPr>
            <a:xfrm>
              <a:off x="572788" y="2215111"/>
              <a:ext cx="1849755" cy="675005"/>
            </a:xfrm>
            <a:custGeom>
              <a:avLst/>
              <a:gdLst/>
              <a:ahLst/>
              <a:cxnLst/>
              <a:rect l="l" t="t" r="r" b="b"/>
              <a:pathLst>
                <a:path w="1849755" h="675005">
                  <a:moveTo>
                    <a:pt x="1777081" y="0"/>
                  </a:moveTo>
                  <a:lnTo>
                    <a:pt x="72277" y="0"/>
                  </a:lnTo>
                  <a:lnTo>
                    <a:pt x="44143" y="5679"/>
                  </a:lnTo>
                  <a:lnTo>
                    <a:pt x="21169" y="21169"/>
                  </a:lnTo>
                  <a:lnTo>
                    <a:pt x="5679" y="44143"/>
                  </a:lnTo>
                  <a:lnTo>
                    <a:pt x="0" y="72276"/>
                  </a:lnTo>
                  <a:lnTo>
                    <a:pt x="0" y="602583"/>
                  </a:lnTo>
                  <a:lnTo>
                    <a:pt x="5679" y="630716"/>
                  </a:lnTo>
                  <a:lnTo>
                    <a:pt x="21169" y="653690"/>
                  </a:lnTo>
                  <a:lnTo>
                    <a:pt x="44143" y="669180"/>
                  </a:lnTo>
                  <a:lnTo>
                    <a:pt x="72277" y="674860"/>
                  </a:lnTo>
                  <a:lnTo>
                    <a:pt x="1777081" y="674860"/>
                  </a:lnTo>
                  <a:lnTo>
                    <a:pt x="1805214" y="669180"/>
                  </a:lnTo>
                  <a:lnTo>
                    <a:pt x="1828189" y="653690"/>
                  </a:lnTo>
                  <a:lnTo>
                    <a:pt x="1843678" y="630716"/>
                  </a:lnTo>
                  <a:lnTo>
                    <a:pt x="1849358" y="602583"/>
                  </a:lnTo>
                  <a:lnTo>
                    <a:pt x="1849358" y="72276"/>
                  </a:lnTo>
                  <a:lnTo>
                    <a:pt x="1843678" y="44143"/>
                  </a:lnTo>
                  <a:lnTo>
                    <a:pt x="1828189" y="21169"/>
                  </a:lnTo>
                  <a:lnTo>
                    <a:pt x="1805214" y="5679"/>
                  </a:lnTo>
                  <a:lnTo>
                    <a:pt x="1777081" y="0"/>
                  </a:lnTo>
                  <a:close/>
                </a:path>
              </a:pathLst>
            </a:custGeom>
            <a:solidFill>
              <a:srgbClr val="95212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572788" y="2215111"/>
              <a:ext cx="1849755" cy="675005"/>
            </a:xfrm>
            <a:custGeom>
              <a:avLst/>
              <a:gdLst/>
              <a:ahLst/>
              <a:cxnLst/>
              <a:rect l="l" t="t" r="r" b="b"/>
              <a:pathLst>
                <a:path w="1849755" h="675005">
                  <a:moveTo>
                    <a:pt x="72277" y="0"/>
                  </a:moveTo>
                  <a:lnTo>
                    <a:pt x="1777081" y="0"/>
                  </a:lnTo>
                  <a:lnTo>
                    <a:pt x="1805215" y="5679"/>
                  </a:lnTo>
                  <a:lnTo>
                    <a:pt x="1828189" y="21169"/>
                  </a:lnTo>
                  <a:lnTo>
                    <a:pt x="1843678" y="44143"/>
                  </a:lnTo>
                  <a:lnTo>
                    <a:pt x="1849358" y="72277"/>
                  </a:lnTo>
                  <a:lnTo>
                    <a:pt x="1849358" y="602583"/>
                  </a:lnTo>
                  <a:lnTo>
                    <a:pt x="1843678" y="630717"/>
                  </a:lnTo>
                  <a:lnTo>
                    <a:pt x="1828189" y="653691"/>
                  </a:lnTo>
                  <a:lnTo>
                    <a:pt x="1805215" y="669181"/>
                  </a:lnTo>
                  <a:lnTo>
                    <a:pt x="1777081" y="674860"/>
                  </a:lnTo>
                  <a:lnTo>
                    <a:pt x="72277" y="674860"/>
                  </a:lnTo>
                  <a:lnTo>
                    <a:pt x="44143" y="669181"/>
                  </a:lnTo>
                  <a:lnTo>
                    <a:pt x="21169" y="653691"/>
                  </a:lnTo>
                  <a:lnTo>
                    <a:pt x="5679" y="630717"/>
                  </a:lnTo>
                  <a:lnTo>
                    <a:pt x="0" y="602583"/>
                  </a:lnTo>
                  <a:lnTo>
                    <a:pt x="0" y="72277"/>
                  </a:lnTo>
                  <a:lnTo>
                    <a:pt x="5679" y="44143"/>
                  </a:lnTo>
                  <a:lnTo>
                    <a:pt x="21169" y="21169"/>
                  </a:lnTo>
                  <a:lnTo>
                    <a:pt x="44143" y="5679"/>
                  </a:lnTo>
                  <a:lnTo>
                    <a:pt x="72277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4" name="object 44"/>
          <p:cNvSpPr txBox="1"/>
          <p:nvPr/>
        </p:nvSpPr>
        <p:spPr>
          <a:xfrm>
            <a:off x="835231" y="2290321"/>
            <a:ext cx="1324610" cy="4978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 indent="349885">
              <a:lnSpc>
                <a:spcPts val="1800"/>
              </a:lnSpc>
              <a:spcBef>
                <a:spcPts val="260"/>
              </a:spcBef>
            </a:pP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Mild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to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moderate</a:t>
            </a:r>
            <a:r>
              <a:rPr sz="1600" spc="-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pain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45" name="object 45"/>
          <p:cNvGrpSpPr/>
          <p:nvPr/>
        </p:nvGrpSpPr>
        <p:grpSpPr>
          <a:xfrm>
            <a:off x="6852660" y="1747807"/>
            <a:ext cx="4771390" cy="713105"/>
            <a:chOff x="6852660" y="1747807"/>
            <a:chExt cx="4771390" cy="713105"/>
          </a:xfrm>
        </p:grpSpPr>
        <p:sp>
          <p:nvSpPr>
            <p:cNvPr id="46" name="object 46"/>
            <p:cNvSpPr/>
            <p:nvPr/>
          </p:nvSpPr>
          <p:spPr>
            <a:xfrm>
              <a:off x="6871710" y="1766857"/>
              <a:ext cx="4733290" cy="675005"/>
            </a:xfrm>
            <a:custGeom>
              <a:avLst/>
              <a:gdLst/>
              <a:ahLst/>
              <a:cxnLst/>
              <a:rect l="l" t="t" r="r" b="b"/>
              <a:pathLst>
                <a:path w="4733290" h="675005">
                  <a:moveTo>
                    <a:pt x="4660774" y="0"/>
                  </a:moveTo>
                  <a:lnTo>
                    <a:pt x="72276" y="0"/>
                  </a:lnTo>
                  <a:lnTo>
                    <a:pt x="44143" y="5679"/>
                  </a:lnTo>
                  <a:lnTo>
                    <a:pt x="21169" y="21169"/>
                  </a:lnTo>
                  <a:lnTo>
                    <a:pt x="5679" y="44144"/>
                  </a:lnTo>
                  <a:lnTo>
                    <a:pt x="0" y="72278"/>
                  </a:lnTo>
                  <a:lnTo>
                    <a:pt x="0" y="602583"/>
                  </a:lnTo>
                  <a:lnTo>
                    <a:pt x="5679" y="630716"/>
                  </a:lnTo>
                  <a:lnTo>
                    <a:pt x="21169" y="653691"/>
                  </a:lnTo>
                  <a:lnTo>
                    <a:pt x="44143" y="669181"/>
                  </a:lnTo>
                  <a:lnTo>
                    <a:pt x="72276" y="674861"/>
                  </a:lnTo>
                  <a:lnTo>
                    <a:pt x="4660774" y="674861"/>
                  </a:lnTo>
                  <a:lnTo>
                    <a:pt x="4688907" y="669181"/>
                  </a:lnTo>
                  <a:lnTo>
                    <a:pt x="4711882" y="653691"/>
                  </a:lnTo>
                  <a:lnTo>
                    <a:pt x="4727372" y="630716"/>
                  </a:lnTo>
                  <a:lnTo>
                    <a:pt x="4733052" y="602583"/>
                  </a:lnTo>
                  <a:lnTo>
                    <a:pt x="4733052" y="72278"/>
                  </a:lnTo>
                  <a:lnTo>
                    <a:pt x="4727372" y="44144"/>
                  </a:lnTo>
                  <a:lnTo>
                    <a:pt x="4711882" y="21169"/>
                  </a:lnTo>
                  <a:lnTo>
                    <a:pt x="4688907" y="5679"/>
                  </a:lnTo>
                  <a:lnTo>
                    <a:pt x="4660774" y="0"/>
                  </a:lnTo>
                  <a:close/>
                </a:path>
              </a:pathLst>
            </a:custGeom>
            <a:solidFill>
              <a:srgbClr val="95212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6871710" y="1766857"/>
              <a:ext cx="4733290" cy="675005"/>
            </a:xfrm>
            <a:custGeom>
              <a:avLst/>
              <a:gdLst/>
              <a:ahLst/>
              <a:cxnLst/>
              <a:rect l="l" t="t" r="r" b="b"/>
              <a:pathLst>
                <a:path w="4733290" h="675005">
                  <a:moveTo>
                    <a:pt x="72277" y="0"/>
                  </a:moveTo>
                  <a:lnTo>
                    <a:pt x="4660774" y="0"/>
                  </a:lnTo>
                  <a:lnTo>
                    <a:pt x="4688908" y="5679"/>
                  </a:lnTo>
                  <a:lnTo>
                    <a:pt x="4711882" y="21169"/>
                  </a:lnTo>
                  <a:lnTo>
                    <a:pt x="4727372" y="44143"/>
                  </a:lnTo>
                  <a:lnTo>
                    <a:pt x="4733052" y="72277"/>
                  </a:lnTo>
                  <a:lnTo>
                    <a:pt x="4733052" y="602583"/>
                  </a:lnTo>
                  <a:lnTo>
                    <a:pt x="4727372" y="630717"/>
                  </a:lnTo>
                  <a:lnTo>
                    <a:pt x="4711882" y="653691"/>
                  </a:lnTo>
                  <a:lnTo>
                    <a:pt x="4688908" y="669181"/>
                  </a:lnTo>
                  <a:lnTo>
                    <a:pt x="4660774" y="674860"/>
                  </a:lnTo>
                  <a:lnTo>
                    <a:pt x="72277" y="674860"/>
                  </a:lnTo>
                  <a:lnTo>
                    <a:pt x="44143" y="669181"/>
                  </a:lnTo>
                  <a:lnTo>
                    <a:pt x="21169" y="653691"/>
                  </a:lnTo>
                  <a:lnTo>
                    <a:pt x="5679" y="630717"/>
                  </a:lnTo>
                  <a:lnTo>
                    <a:pt x="0" y="602583"/>
                  </a:lnTo>
                  <a:lnTo>
                    <a:pt x="0" y="72277"/>
                  </a:lnTo>
                  <a:lnTo>
                    <a:pt x="5679" y="44143"/>
                  </a:lnTo>
                  <a:lnTo>
                    <a:pt x="21169" y="21169"/>
                  </a:lnTo>
                  <a:lnTo>
                    <a:pt x="44143" y="5679"/>
                  </a:lnTo>
                  <a:lnTo>
                    <a:pt x="72277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8" name="object 48"/>
          <p:cNvSpPr txBox="1"/>
          <p:nvPr/>
        </p:nvSpPr>
        <p:spPr>
          <a:xfrm>
            <a:off x="7449222" y="1842067"/>
            <a:ext cx="3578225" cy="4978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484505" marR="5080" indent="-472440">
              <a:lnSpc>
                <a:spcPts val="1800"/>
              </a:lnSpc>
              <a:spcBef>
                <a:spcPts val="260"/>
              </a:spcBef>
            </a:pP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Combat </a:t>
            </a:r>
            <a:r>
              <a:rPr sz="1600" b="1" spc="-10" dirty="0">
                <a:solidFill>
                  <a:srgbClr val="FFFFFF"/>
                </a:solidFill>
                <a:latin typeface="Arial"/>
                <a:cs typeface="Arial"/>
              </a:rPr>
              <a:t>Wound </a:t>
            </a: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Medication 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Pack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pills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(meloxicam,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acetaminophen)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49" name="object 49"/>
          <p:cNvGrpSpPr/>
          <p:nvPr/>
        </p:nvGrpSpPr>
        <p:grpSpPr>
          <a:xfrm>
            <a:off x="6865911" y="2595946"/>
            <a:ext cx="4771390" cy="713105"/>
            <a:chOff x="6865911" y="2595946"/>
            <a:chExt cx="4771390" cy="713105"/>
          </a:xfrm>
        </p:grpSpPr>
        <p:sp>
          <p:nvSpPr>
            <p:cNvPr id="50" name="object 50"/>
            <p:cNvSpPr/>
            <p:nvPr/>
          </p:nvSpPr>
          <p:spPr>
            <a:xfrm>
              <a:off x="6884961" y="2614996"/>
              <a:ext cx="4733290" cy="675005"/>
            </a:xfrm>
            <a:custGeom>
              <a:avLst/>
              <a:gdLst/>
              <a:ahLst/>
              <a:cxnLst/>
              <a:rect l="l" t="t" r="r" b="b"/>
              <a:pathLst>
                <a:path w="4733290" h="675004">
                  <a:moveTo>
                    <a:pt x="4660775" y="0"/>
                  </a:moveTo>
                  <a:lnTo>
                    <a:pt x="72278" y="0"/>
                  </a:lnTo>
                  <a:lnTo>
                    <a:pt x="44144" y="5679"/>
                  </a:lnTo>
                  <a:lnTo>
                    <a:pt x="21170" y="21169"/>
                  </a:lnTo>
                  <a:lnTo>
                    <a:pt x="5680" y="44143"/>
                  </a:lnTo>
                  <a:lnTo>
                    <a:pt x="0" y="72276"/>
                  </a:lnTo>
                  <a:lnTo>
                    <a:pt x="0" y="602583"/>
                  </a:lnTo>
                  <a:lnTo>
                    <a:pt x="5680" y="630716"/>
                  </a:lnTo>
                  <a:lnTo>
                    <a:pt x="21170" y="653691"/>
                  </a:lnTo>
                  <a:lnTo>
                    <a:pt x="44144" y="669181"/>
                  </a:lnTo>
                  <a:lnTo>
                    <a:pt x="72278" y="674861"/>
                  </a:lnTo>
                  <a:lnTo>
                    <a:pt x="4660775" y="674861"/>
                  </a:lnTo>
                  <a:lnTo>
                    <a:pt x="4688908" y="669181"/>
                  </a:lnTo>
                  <a:lnTo>
                    <a:pt x="4711883" y="653691"/>
                  </a:lnTo>
                  <a:lnTo>
                    <a:pt x="4727372" y="630716"/>
                  </a:lnTo>
                  <a:lnTo>
                    <a:pt x="4733052" y="602583"/>
                  </a:lnTo>
                  <a:lnTo>
                    <a:pt x="4733052" y="72276"/>
                  </a:lnTo>
                  <a:lnTo>
                    <a:pt x="4727372" y="44143"/>
                  </a:lnTo>
                  <a:lnTo>
                    <a:pt x="4711883" y="21169"/>
                  </a:lnTo>
                  <a:lnTo>
                    <a:pt x="4688908" y="5679"/>
                  </a:lnTo>
                  <a:lnTo>
                    <a:pt x="4660775" y="0"/>
                  </a:lnTo>
                  <a:close/>
                </a:path>
              </a:pathLst>
            </a:custGeom>
            <a:solidFill>
              <a:srgbClr val="95212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6884961" y="2614996"/>
              <a:ext cx="4733290" cy="675005"/>
            </a:xfrm>
            <a:custGeom>
              <a:avLst/>
              <a:gdLst/>
              <a:ahLst/>
              <a:cxnLst/>
              <a:rect l="l" t="t" r="r" b="b"/>
              <a:pathLst>
                <a:path w="4733290" h="675004">
                  <a:moveTo>
                    <a:pt x="72277" y="0"/>
                  </a:moveTo>
                  <a:lnTo>
                    <a:pt x="4660774" y="0"/>
                  </a:lnTo>
                  <a:lnTo>
                    <a:pt x="4688908" y="5679"/>
                  </a:lnTo>
                  <a:lnTo>
                    <a:pt x="4711882" y="21169"/>
                  </a:lnTo>
                  <a:lnTo>
                    <a:pt x="4727372" y="44143"/>
                  </a:lnTo>
                  <a:lnTo>
                    <a:pt x="4733052" y="72277"/>
                  </a:lnTo>
                  <a:lnTo>
                    <a:pt x="4733052" y="602583"/>
                  </a:lnTo>
                  <a:lnTo>
                    <a:pt x="4727372" y="630717"/>
                  </a:lnTo>
                  <a:lnTo>
                    <a:pt x="4711882" y="653691"/>
                  </a:lnTo>
                  <a:lnTo>
                    <a:pt x="4688908" y="669181"/>
                  </a:lnTo>
                  <a:lnTo>
                    <a:pt x="4660774" y="674860"/>
                  </a:lnTo>
                  <a:lnTo>
                    <a:pt x="72277" y="674860"/>
                  </a:lnTo>
                  <a:lnTo>
                    <a:pt x="44143" y="669181"/>
                  </a:lnTo>
                  <a:lnTo>
                    <a:pt x="21169" y="653691"/>
                  </a:lnTo>
                  <a:lnTo>
                    <a:pt x="5679" y="630717"/>
                  </a:lnTo>
                  <a:lnTo>
                    <a:pt x="0" y="602583"/>
                  </a:lnTo>
                  <a:lnTo>
                    <a:pt x="0" y="72277"/>
                  </a:lnTo>
                  <a:lnTo>
                    <a:pt x="5679" y="44143"/>
                  </a:lnTo>
                  <a:lnTo>
                    <a:pt x="21169" y="21169"/>
                  </a:lnTo>
                  <a:lnTo>
                    <a:pt x="44143" y="5679"/>
                  </a:lnTo>
                  <a:lnTo>
                    <a:pt x="72277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2" name="object 52"/>
          <p:cNvSpPr txBox="1"/>
          <p:nvPr/>
        </p:nvSpPr>
        <p:spPr>
          <a:xfrm>
            <a:off x="7217256" y="2690206"/>
            <a:ext cx="4069079" cy="4978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305560" marR="5080" indent="-1293495">
              <a:lnSpc>
                <a:spcPts val="1800"/>
              </a:lnSpc>
              <a:spcBef>
                <a:spcPts val="260"/>
              </a:spcBef>
            </a:pP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Fentanyl</a:t>
            </a: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–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oral</a:t>
            </a:r>
            <a:r>
              <a:rPr sz="16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transmucosal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fentanyl</a:t>
            </a:r>
            <a:r>
              <a:rPr sz="1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citrate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(OTFC)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lozenge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53" name="object 53"/>
          <p:cNvGrpSpPr/>
          <p:nvPr/>
        </p:nvGrpSpPr>
        <p:grpSpPr>
          <a:xfrm>
            <a:off x="6865911" y="3669370"/>
            <a:ext cx="4771390" cy="452755"/>
            <a:chOff x="6865911" y="3669370"/>
            <a:chExt cx="4771390" cy="452755"/>
          </a:xfrm>
        </p:grpSpPr>
        <p:sp>
          <p:nvSpPr>
            <p:cNvPr id="54" name="object 54"/>
            <p:cNvSpPr/>
            <p:nvPr/>
          </p:nvSpPr>
          <p:spPr>
            <a:xfrm>
              <a:off x="6884961" y="3688420"/>
              <a:ext cx="4733290" cy="414655"/>
            </a:xfrm>
            <a:custGeom>
              <a:avLst/>
              <a:gdLst/>
              <a:ahLst/>
              <a:cxnLst/>
              <a:rect l="l" t="t" r="r" b="b"/>
              <a:pathLst>
                <a:path w="4733290" h="414654">
                  <a:moveTo>
                    <a:pt x="4688676" y="0"/>
                  </a:moveTo>
                  <a:lnTo>
                    <a:pt x="44377" y="0"/>
                  </a:lnTo>
                  <a:lnTo>
                    <a:pt x="27104" y="3487"/>
                  </a:lnTo>
                  <a:lnTo>
                    <a:pt x="12998" y="12998"/>
                  </a:lnTo>
                  <a:lnTo>
                    <a:pt x="3487" y="27104"/>
                  </a:lnTo>
                  <a:lnTo>
                    <a:pt x="0" y="44377"/>
                  </a:lnTo>
                  <a:lnTo>
                    <a:pt x="0" y="369976"/>
                  </a:lnTo>
                  <a:lnTo>
                    <a:pt x="3487" y="387249"/>
                  </a:lnTo>
                  <a:lnTo>
                    <a:pt x="12998" y="401355"/>
                  </a:lnTo>
                  <a:lnTo>
                    <a:pt x="27104" y="410866"/>
                  </a:lnTo>
                  <a:lnTo>
                    <a:pt x="44377" y="414354"/>
                  </a:lnTo>
                  <a:lnTo>
                    <a:pt x="4688676" y="414354"/>
                  </a:lnTo>
                  <a:lnTo>
                    <a:pt x="4705949" y="410866"/>
                  </a:lnTo>
                  <a:lnTo>
                    <a:pt x="4720055" y="401355"/>
                  </a:lnTo>
                  <a:lnTo>
                    <a:pt x="4729565" y="387249"/>
                  </a:lnTo>
                  <a:lnTo>
                    <a:pt x="4733052" y="369976"/>
                  </a:lnTo>
                  <a:lnTo>
                    <a:pt x="4733052" y="44377"/>
                  </a:lnTo>
                  <a:lnTo>
                    <a:pt x="4729565" y="27104"/>
                  </a:lnTo>
                  <a:lnTo>
                    <a:pt x="4720055" y="12998"/>
                  </a:lnTo>
                  <a:lnTo>
                    <a:pt x="4705949" y="3487"/>
                  </a:lnTo>
                  <a:lnTo>
                    <a:pt x="4688676" y="0"/>
                  </a:lnTo>
                  <a:close/>
                </a:path>
              </a:pathLst>
            </a:custGeom>
            <a:solidFill>
              <a:srgbClr val="95212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6884961" y="3688420"/>
              <a:ext cx="4733290" cy="414655"/>
            </a:xfrm>
            <a:custGeom>
              <a:avLst/>
              <a:gdLst/>
              <a:ahLst/>
              <a:cxnLst/>
              <a:rect l="l" t="t" r="r" b="b"/>
              <a:pathLst>
                <a:path w="4733290" h="414654">
                  <a:moveTo>
                    <a:pt x="44377" y="0"/>
                  </a:moveTo>
                  <a:lnTo>
                    <a:pt x="4688674" y="0"/>
                  </a:lnTo>
                  <a:lnTo>
                    <a:pt x="4705948" y="3487"/>
                  </a:lnTo>
                  <a:lnTo>
                    <a:pt x="4720054" y="12997"/>
                  </a:lnTo>
                  <a:lnTo>
                    <a:pt x="4729565" y="27103"/>
                  </a:lnTo>
                  <a:lnTo>
                    <a:pt x="4733052" y="44377"/>
                  </a:lnTo>
                  <a:lnTo>
                    <a:pt x="4733052" y="369975"/>
                  </a:lnTo>
                  <a:lnTo>
                    <a:pt x="4729565" y="387249"/>
                  </a:lnTo>
                  <a:lnTo>
                    <a:pt x="4720054" y="401355"/>
                  </a:lnTo>
                  <a:lnTo>
                    <a:pt x="4705948" y="410865"/>
                  </a:lnTo>
                  <a:lnTo>
                    <a:pt x="4688674" y="414352"/>
                  </a:lnTo>
                  <a:lnTo>
                    <a:pt x="44377" y="414352"/>
                  </a:lnTo>
                  <a:lnTo>
                    <a:pt x="27103" y="410865"/>
                  </a:lnTo>
                  <a:lnTo>
                    <a:pt x="12997" y="401355"/>
                  </a:lnTo>
                  <a:lnTo>
                    <a:pt x="3487" y="387249"/>
                  </a:lnTo>
                  <a:lnTo>
                    <a:pt x="0" y="369975"/>
                  </a:lnTo>
                  <a:lnTo>
                    <a:pt x="0" y="44377"/>
                  </a:lnTo>
                  <a:lnTo>
                    <a:pt x="3487" y="27103"/>
                  </a:lnTo>
                  <a:lnTo>
                    <a:pt x="12997" y="12997"/>
                  </a:lnTo>
                  <a:lnTo>
                    <a:pt x="27103" y="3487"/>
                  </a:lnTo>
                  <a:lnTo>
                    <a:pt x="44377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6" name="object 56"/>
          <p:cNvSpPr txBox="1"/>
          <p:nvPr/>
        </p:nvSpPr>
        <p:spPr>
          <a:xfrm>
            <a:off x="8101990" y="3755459"/>
            <a:ext cx="229933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5" dirty="0">
                <a:solidFill>
                  <a:srgbClr val="FFFFFF"/>
                </a:solidFill>
                <a:latin typeface="Arial MT"/>
                <a:cs typeface="Arial MT"/>
              </a:rPr>
              <a:t>IV,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IO,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IM,</a:t>
            </a:r>
            <a:r>
              <a:rPr sz="1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or</a:t>
            </a:r>
            <a:r>
              <a:rPr sz="1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IN ketamine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57" name="object 57"/>
          <p:cNvGrpSpPr/>
          <p:nvPr/>
        </p:nvGrpSpPr>
        <p:grpSpPr>
          <a:xfrm>
            <a:off x="6879166" y="4418120"/>
            <a:ext cx="4771390" cy="713105"/>
            <a:chOff x="6879166" y="4418120"/>
            <a:chExt cx="4771390" cy="713105"/>
          </a:xfrm>
        </p:grpSpPr>
        <p:sp>
          <p:nvSpPr>
            <p:cNvPr id="58" name="object 58"/>
            <p:cNvSpPr/>
            <p:nvPr/>
          </p:nvSpPr>
          <p:spPr>
            <a:xfrm>
              <a:off x="6898216" y="4437170"/>
              <a:ext cx="4733290" cy="675005"/>
            </a:xfrm>
            <a:custGeom>
              <a:avLst/>
              <a:gdLst/>
              <a:ahLst/>
              <a:cxnLst/>
              <a:rect l="l" t="t" r="r" b="b"/>
              <a:pathLst>
                <a:path w="4733290" h="675004">
                  <a:moveTo>
                    <a:pt x="4660774" y="0"/>
                  </a:moveTo>
                  <a:lnTo>
                    <a:pt x="72276" y="0"/>
                  </a:lnTo>
                  <a:lnTo>
                    <a:pt x="44143" y="5679"/>
                  </a:lnTo>
                  <a:lnTo>
                    <a:pt x="21169" y="21169"/>
                  </a:lnTo>
                  <a:lnTo>
                    <a:pt x="5679" y="44143"/>
                  </a:lnTo>
                  <a:lnTo>
                    <a:pt x="0" y="72276"/>
                  </a:lnTo>
                  <a:lnTo>
                    <a:pt x="0" y="602583"/>
                  </a:lnTo>
                  <a:lnTo>
                    <a:pt x="5679" y="630716"/>
                  </a:lnTo>
                  <a:lnTo>
                    <a:pt x="21169" y="653690"/>
                  </a:lnTo>
                  <a:lnTo>
                    <a:pt x="44143" y="669180"/>
                  </a:lnTo>
                  <a:lnTo>
                    <a:pt x="72276" y="674860"/>
                  </a:lnTo>
                  <a:lnTo>
                    <a:pt x="4660774" y="674860"/>
                  </a:lnTo>
                  <a:lnTo>
                    <a:pt x="4688907" y="669180"/>
                  </a:lnTo>
                  <a:lnTo>
                    <a:pt x="4711881" y="653690"/>
                  </a:lnTo>
                  <a:lnTo>
                    <a:pt x="4727371" y="630716"/>
                  </a:lnTo>
                  <a:lnTo>
                    <a:pt x="4733051" y="602583"/>
                  </a:lnTo>
                  <a:lnTo>
                    <a:pt x="4733051" y="72276"/>
                  </a:lnTo>
                  <a:lnTo>
                    <a:pt x="4727371" y="44143"/>
                  </a:lnTo>
                  <a:lnTo>
                    <a:pt x="4711881" y="21169"/>
                  </a:lnTo>
                  <a:lnTo>
                    <a:pt x="4688907" y="5679"/>
                  </a:lnTo>
                  <a:lnTo>
                    <a:pt x="4660774" y="0"/>
                  </a:lnTo>
                  <a:close/>
                </a:path>
              </a:pathLst>
            </a:custGeom>
            <a:solidFill>
              <a:srgbClr val="BF9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6898216" y="4437170"/>
              <a:ext cx="4733290" cy="675005"/>
            </a:xfrm>
            <a:custGeom>
              <a:avLst/>
              <a:gdLst/>
              <a:ahLst/>
              <a:cxnLst/>
              <a:rect l="l" t="t" r="r" b="b"/>
              <a:pathLst>
                <a:path w="4733290" h="675004">
                  <a:moveTo>
                    <a:pt x="72277" y="0"/>
                  </a:moveTo>
                  <a:lnTo>
                    <a:pt x="4660774" y="0"/>
                  </a:lnTo>
                  <a:lnTo>
                    <a:pt x="4688908" y="5679"/>
                  </a:lnTo>
                  <a:lnTo>
                    <a:pt x="4711882" y="21169"/>
                  </a:lnTo>
                  <a:lnTo>
                    <a:pt x="4727372" y="44143"/>
                  </a:lnTo>
                  <a:lnTo>
                    <a:pt x="4733052" y="72277"/>
                  </a:lnTo>
                  <a:lnTo>
                    <a:pt x="4733052" y="602583"/>
                  </a:lnTo>
                  <a:lnTo>
                    <a:pt x="4727372" y="630717"/>
                  </a:lnTo>
                  <a:lnTo>
                    <a:pt x="4711882" y="653691"/>
                  </a:lnTo>
                  <a:lnTo>
                    <a:pt x="4688908" y="669181"/>
                  </a:lnTo>
                  <a:lnTo>
                    <a:pt x="4660774" y="674860"/>
                  </a:lnTo>
                  <a:lnTo>
                    <a:pt x="72277" y="674860"/>
                  </a:lnTo>
                  <a:lnTo>
                    <a:pt x="44143" y="669181"/>
                  </a:lnTo>
                  <a:lnTo>
                    <a:pt x="21169" y="653691"/>
                  </a:lnTo>
                  <a:lnTo>
                    <a:pt x="5679" y="630717"/>
                  </a:lnTo>
                  <a:lnTo>
                    <a:pt x="0" y="602583"/>
                  </a:lnTo>
                  <a:lnTo>
                    <a:pt x="0" y="72277"/>
                  </a:lnTo>
                  <a:lnTo>
                    <a:pt x="5679" y="44143"/>
                  </a:lnTo>
                  <a:lnTo>
                    <a:pt x="21169" y="21169"/>
                  </a:lnTo>
                  <a:lnTo>
                    <a:pt x="44143" y="5679"/>
                  </a:lnTo>
                  <a:lnTo>
                    <a:pt x="72277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0" name="object 60"/>
          <p:cNvSpPr txBox="1"/>
          <p:nvPr/>
        </p:nvSpPr>
        <p:spPr>
          <a:xfrm>
            <a:off x="7546519" y="4512379"/>
            <a:ext cx="3437254" cy="4978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14300" marR="5080" indent="-102235">
              <a:lnSpc>
                <a:spcPts val="1800"/>
              </a:lnSpc>
              <a:spcBef>
                <a:spcPts val="259"/>
              </a:spcBef>
            </a:pPr>
            <a:r>
              <a:rPr sz="1600" b="1" spc="-5" dirty="0">
                <a:solidFill>
                  <a:srgbClr val="FFFFFF"/>
                </a:solidFill>
                <a:latin typeface="Arial"/>
                <a:cs typeface="Arial"/>
              </a:rPr>
              <a:t>CPP/Providers 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– high-dose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ketamine </a:t>
            </a:r>
            <a:r>
              <a:rPr sz="1600" spc="-4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induction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or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IV/IO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ketamine</a:t>
            </a:r>
            <a:r>
              <a:rPr sz="16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 MT"/>
                <a:cs typeface="Arial MT"/>
              </a:rPr>
              <a:t>infusion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61" name="object 6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70015" y="5522647"/>
            <a:ext cx="395823" cy="344600"/>
          </a:xfrm>
          <a:prstGeom prst="rect">
            <a:avLst/>
          </a:prstGeom>
        </p:spPr>
      </p:pic>
      <p:sp>
        <p:nvSpPr>
          <p:cNvPr id="62" name="object 62"/>
          <p:cNvSpPr txBox="1"/>
          <p:nvPr/>
        </p:nvSpPr>
        <p:spPr>
          <a:xfrm>
            <a:off x="11771453" y="6560678"/>
            <a:ext cx="110489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200" dirty="0">
                <a:latin typeface="Arial MT"/>
                <a:cs typeface="Arial MT"/>
              </a:rPr>
              <a:t>5</a:t>
            </a:r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952327" y="717687"/>
            <a:ext cx="6366510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461009" marR="5080" indent="-448945">
              <a:lnSpc>
                <a:spcPts val="3790"/>
              </a:lnSpc>
              <a:spcBef>
                <a:spcPts val="665"/>
              </a:spcBef>
            </a:pPr>
            <a:r>
              <a:rPr sz="3600" b="1" spc="-25" dirty="0">
                <a:solidFill>
                  <a:srgbClr val="921928"/>
                </a:solidFill>
                <a:latin typeface="Arial"/>
                <a:cs typeface="Arial"/>
              </a:rPr>
              <a:t>ADMINISTRATION </a:t>
            </a: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METHODS </a:t>
            </a:r>
            <a:r>
              <a:rPr sz="3600" b="1" spc="-98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FOR</a:t>
            </a:r>
            <a:r>
              <a:rPr sz="3600" b="1" spc="-10" dirty="0">
                <a:latin typeface="Arial"/>
                <a:cs typeface="Arial"/>
              </a:rPr>
              <a:t> </a:t>
            </a:r>
            <a:r>
              <a:rPr sz="3600" b="1" spc="-70" dirty="0">
                <a:latin typeface="Arial"/>
                <a:cs typeface="Arial"/>
              </a:rPr>
              <a:t>PAIN</a:t>
            </a:r>
            <a:r>
              <a:rPr sz="3600" b="1" spc="-10" dirty="0">
                <a:latin typeface="Arial"/>
                <a:cs typeface="Arial"/>
              </a:rPr>
              <a:t> </a:t>
            </a:r>
            <a:r>
              <a:rPr sz="3600" b="1" spc="-30" dirty="0">
                <a:latin typeface="Arial"/>
                <a:cs typeface="Arial"/>
              </a:rPr>
              <a:t>MEDICATIONS</a:t>
            </a:r>
            <a:endParaRPr sz="36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298450" y="1822450"/>
          <a:ext cx="8681720" cy="482264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45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036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209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61124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67392">
                <a:tc>
                  <a:txBody>
                    <a:bodyPr/>
                    <a:lstStyle/>
                    <a:p>
                      <a:pPr marL="52069" marR="152400">
                        <a:lnSpc>
                          <a:spcPts val="1800"/>
                        </a:lnSpc>
                        <a:spcBef>
                          <a:spcPts val="375"/>
                        </a:spcBef>
                      </a:pPr>
                      <a:r>
                        <a:rPr sz="16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Route of </a:t>
                      </a:r>
                      <a:r>
                        <a:rPr sz="16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A</a:t>
                      </a:r>
                      <a:r>
                        <a:rPr sz="16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</a:t>
                      </a:r>
                      <a:r>
                        <a:rPr sz="16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16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ini</a:t>
                      </a:r>
                      <a:r>
                        <a:rPr sz="16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strat</a:t>
                      </a:r>
                      <a:r>
                        <a:rPr sz="16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io</a:t>
                      </a:r>
                      <a:r>
                        <a:rPr sz="16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21928"/>
                    </a:solidFill>
                  </a:tcPr>
                </a:tc>
                <a:tc>
                  <a:txBody>
                    <a:bodyPr/>
                    <a:lstStyle/>
                    <a:p>
                      <a:pPr marL="51435" marR="219075">
                        <a:lnSpc>
                          <a:spcPts val="1800"/>
                        </a:lnSpc>
                        <a:spcBef>
                          <a:spcPts val="375"/>
                        </a:spcBef>
                      </a:pPr>
                      <a:r>
                        <a:rPr sz="16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Onset</a:t>
                      </a:r>
                      <a:r>
                        <a:rPr sz="1600" b="1" spc="-8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1600" b="1" spc="-4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Action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21928"/>
                    </a:solidFill>
                  </a:tcPr>
                </a:tc>
                <a:tc>
                  <a:txBody>
                    <a:bodyPr/>
                    <a:lstStyle/>
                    <a:p>
                      <a:pPr marL="52069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16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Advantages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21928"/>
                    </a:solidFill>
                  </a:tcPr>
                </a:tc>
                <a:tc>
                  <a:txBody>
                    <a:bodyPr/>
                    <a:lstStyle/>
                    <a:p>
                      <a:pPr marL="52069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16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Disadvantages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219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7392">
                <a:tc>
                  <a:txBody>
                    <a:bodyPr/>
                    <a:lstStyle/>
                    <a:p>
                      <a:pPr marL="52069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Oral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8D9D8"/>
                    </a:solidFill>
                  </a:tcPr>
                </a:tc>
                <a:tc>
                  <a:txBody>
                    <a:bodyPr/>
                    <a:lstStyle/>
                    <a:p>
                      <a:pPr marL="51435" marR="255904">
                        <a:lnSpc>
                          <a:spcPts val="1800"/>
                        </a:lnSpc>
                        <a:spcBef>
                          <a:spcPts val="475"/>
                        </a:spcBef>
                      </a:pPr>
                      <a:r>
                        <a:rPr sz="1600" spc="-120" dirty="0">
                          <a:latin typeface="Arial MT"/>
                          <a:cs typeface="Arial MT"/>
                        </a:rPr>
                        <a:t>V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ariable/  delayed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603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8D9D8"/>
                    </a:solidFill>
                  </a:tcPr>
                </a:tc>
                <a:tc>
                  <a:txBody>
                    <a:bodyPr/>
                    <a:lstStyle/>
                    <a:p>
                      <a:pPr marL="52069" marR="238760">
                        <a:lnSpc>
                          <a:spcPts val="1800"/>
                        </a:lnSpc>
                        <a:spcBef>
                          <a:spcPts val="47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Self-administration;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no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IV/IO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access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needed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603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8D9D8"/>
                    </a:solidFill>
                  </a:tcPr>
                </a:tc>
                <a:tc>
                  <a:txBody>
                    <a:bodyPr/>
                    <a:lstStyle/>
                    <a:p>
                      <a:pPr marL="52069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Delayed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onset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actions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8D9D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3292">
                <a:tc>
                  <a:txBody>
                    <a:bodyPr/>
                    <a:lstStyle/>
                    <a:p>
                      <a:pPr marL="52069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Transmucosal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Quick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52069" marR="792480">
                        <a:lnSpc>
                          <a:spcPts val="1800"/>
                        </a:lnSpc>
                        <a:spcBef>
                          <a:spcPts val="375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No</a:t>
                      </a:r>
                      <a:r>
                        <a:rPr sz="16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IV/IO</a:t>
                      </a:r>
                      <a:r>
                        <a:rPr sz="16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access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needed; rapid </a:t>
                      </a:r>
                      <a:r>
                        <a:rPr sz="16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absorption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52069" marR="274955">
                        <a:lnSpc>
                          <a:spcPts val="1800"/>
                        </a:lnSpc>
                        <a:spcBef>
                          <a:spcPts val="375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Requires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casualty education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on use; </a:t>
                      </a:r>
                      <a:r>
                        <a:rPr sz="1600" spc="-434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dose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 options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may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be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limited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3292">
                <a:tc>
                  <a:txBody>
                    <a:bodyPr/>
                    <a:lstStyle/>
                    <a:p>
                      <a:pPr marL="52069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Intranasal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(IN)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8D9D8"/>
                    </a:solidFill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Quick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8D9D8"/>
                    </a:solidFill>
                  </a:tcPr>
                </a:tc>
                <a:tc>
                  <a:txBody>
                    <a:bodyPr/>
                    <a:lstStyle/>
                    <a:p>
                      <a:pPr marL="52069" marR="792480">
                        <a:lnSpc>
                          <a:spcPts val="1800"/>
                        </a:lnSpc>
                        <a:spcBef>
                          <a:spcPts val="375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No</a:t>
                      </a:r>
                      <a:r>
                        <a:rPr sz="16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IV/IO</a:t>
                      </a:r>
                      <a:r>
                        <a:rPr sz="16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access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needed; rapid </a:t>
                      </a:r>
                      <a:r>
                        <a:rPr sz="16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absorption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8D9D8"/>
                    </a:solidFill>
                  </a:tcPr>
                </a:tc>
                <a:tc>
                  <a:txBody>
                    <a:bodyPr/>
                    <a:lstStyle/>
                    <a:p>
                      <a:pPr marL="52069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Impractical</a:t>
                      </a:r>
                      <a:r>
                        <a:rPr sz="16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with</a:t>
                      </a:r>
                      <a:r>
                        <a:rPr sz="16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nasal/facial</a:t>
                      </a:r>
                      <a:r>
                        <a:rPr sz="16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trauma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8D9D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11891">
                <a:tc>
                  <a:txBody>
                    <a:bodyPr/>
                    <a:lstStyle/>
                    <a:p>
                      <a:pPr marL="52069" marR="354965">
                        <a:lnSpc>
                          <a:spcPts val="1800"/>
                        </a:lnSpc>
                        <a:spcBef>
                          <a:spcPts val="37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I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n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t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ramuscular 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(IM)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Fast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52069" marR="407670">
                        <a:lnSpc>
                          <a:spcPts val="1800"/>
                        </a:lnSpc>
                        <a:spcBef>
                          <a:spcPts val="375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No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IV/IO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access </a:t>
                      </a:r>
                      <a:r>
                        <a:rPr sz="16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needed; may be </a:t>
                      </a:r>
                      <a:r>
                        <a:rPr sz="16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absorbed</a:t>
                      </a:r>
                      <a:r>
                        <a:rPr sz="16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slowly</a:t>
                      </a:r>
                      <a:r>
                        <a:rPr sz="16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and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have</a:t>
                      </a:r>
                      <a:r>
                        <a:rPr sz="16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longer</a:t>
                      </a:r>
                      <a:r>
                        <a:rPr sz="16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duration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52069" marR="264160" algn="just">
                        <a:lnSpc>
                          <a:spcPts val="1800"/>
                        </a:lnSpc>
                        <a:spcBef>
                          <a:spcPts val="375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Less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predictable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or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incomplete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dose </a:t>
                      </a:r>
                      <a:r>
                        <a:rPr sz="1600" spc="-4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delivery;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delayed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delivery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with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tissue </a:t>
                      </a:r>
                      <a:r>
                        <a:rPr sz="1600" spc="-434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perfusion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compromise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(shock)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4692">
                <a:tc>
                  <a:txBody>
                    <a:bodyPr/>
                    <a:lstStyle/>
                    <a:p>
                      <a:pPr marL="52069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Intravenous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(IV)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8D9D8"/>
                    </a:solidFill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Rapid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8D9D8"/>
                    </a:solidFill>
                  </a:tcPr>
                </a:tc>
                <a:tc>
                  <a:txBody>
                    <a:bodyPr/>
                    <a:lstStyle/>
                    <a:p>
                      <a:pPr marL="52069" marR="521334">
                        <a:lnSpc>
                          <a:spcPts val="1800"/>
                        </a:lnSpc>
                        <a:spcBef>
                          <a:spcPts val="375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Rapid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(direct)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medication</a:t>
                      </a:r>
                      <a:r>
                        <a:rPr sz="16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delivery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8D9D8"/>
                    </a:solidFill>
                  </a:tcPr>
                </a:tc>
                <a:tc>
                  <a:txBody>
                    <a:bodyPr/>
                    <a:lstStyle/>
                    <a:p>
                      <a:pPr marL="52069" marR="207645">
                        <a:lnSpc>
                          <a:spcPts val="1800"/>
                        </a:lnSpc>
                        <a:spcBef>
                          <a:spcPts val="37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IV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access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takes time;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risk of </a:t>
                      </a:r>
                      <a:r>
                        <a:rPr sz="16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overmedication;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IV</a:t>
                      </a:r>
                      <a:r>
                        <a:rPr sz="16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complication</a:t>
                      </a:r>
                      <a:r>
                        <a:rPr sz="16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risks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8D9D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54691">
                <a:tc>
                  <a:txBody>
                    <a:bodyPr/>
                    <a:lstStyle/>
                    <a:p>
                      <a:pPr marL="52069" marR="422275">
                        <a:lnSpc>
                          <a:spcPts val="1800"/>
                        </a:lnSpc>
                        <a:spcBef>
                          <a:spcPts val="37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I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n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t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raosseous 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(IO)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Rapid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52069" marR="521334">
                        <a:lnSpc>
                          <a:spcPts val="1800"/>
                        </a:lnSpc>
                        <a:spcBef>
                          <a:spcPts val="375"/>
                        </a:spcBef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Rapid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(direct)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medication</a:t>
                      </a:r>
                      <a:r>
                        <a:rPr sz="16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delivery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52069" marR="185420">
                        <a:lnSpc>
                          <a:spcPts val="1800"/>
                        </a:lnSpc>
                        <a:spcBef>
                          <a:spcPts val="375"/>
                        </a:spcBef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IO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access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takes time;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risk of </a:t>
                      </a:r>
                      <a:r>
                        <a:rPr sz="16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overmedication;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IO</a:t>
                      </a:r>
                      <a:r>
                        <a:rPr sz="16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complication</a:t>
                      </a:r>
                      <a:r>
                        <a:rPr sz="16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risks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9261302" y="1707640"/>
            <a:ext cx="2309495" cy="27686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FIVE</a:t>
            </a: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i="1" spc="-5" dirty="0">
                <a:latin typeface="Arial"/>
                <a:cs typeface="Arial"/>
              </a:rPr>
              <a:t>RIGHTS</a:t>
            </a:r>
            <a:r>
              <a:rPr sz="1800" spc="-5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  <a:p>
            <a:pPr marL="415925">
              <a:lnSpc>
                <a:spcPct val="100000"/>
              </a:lnSpc>
              <a:spcBef>
                <a:spcPts val="740"/>
              </a:spcBef>
            </a:pPr>
            <a:r>
              <a:rPr sz="1800" b="1" spc="-5" dirty="0">
                <a:latin typeface="Arial"/>
                <a:cs typeface="Arial"/>
              </a:rPr>
              <a:t>RIGHT</a:t>
            </a:r>
            <a:r>
              <a:rPr sz="1800" b="1" spc="-45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patient</a:t>
            </a:r>
            <a:endParaRPr sz="1800">
              <a:latin typeface="Arial MT"/>
              <a:cs typeface="Arial MT"/>
            </a:endParaRPr>
          </a:p>
          <a:p>
            <a:pPr marL="415925">
              <a:lnSpc>
                <a:spcPct val="100000"/>
              </a:lnSpc>
              <a:spcBef>
                <a:spcPts val="740"/>
              </a:spcBef>
            </a:pPr>
            <a:r>
              <a:rPr sz="1800" b="1" spc="-5" dirty="0">
                <a:latin typeface="Arial"/>
                <a:cs typeface="Arial"/>
              </a:rPr>
              <a:t>RIGHT</a:t>
            </a:r>
            <a:r>
              <a:rPr sz="1800" b="1" spc="-4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medication</a:t>
            </a:r>
            <a:endParaRPr sz="1800">
              <a:latin typeface="Arial MT"/>
              <a:cs typeface="Arial MT"/>
            </a:endParaRPr>
          </a:p>
          <a:p>
            <a:pPr marL="415925" marR="169545">
              <a:lnSpc>
                <a:spcPts val="2100"/>
              </a:lnSpc>
              <a:spcBef>
                <a:spcPts val="860"/>
              </a:spcBef>
            </a:pPr>
            <a:r>
              <a:rPr sz="1800" b="1" spc="-5" dirty="0">
                <a:latin typeface="Arial"/>
                <a:cs typeface="Arial"/>
              </a:rPr>
              <a:t>RIGHT</a:t>
            </a:r>
            <a:r>
              <a:rPr sz="1800" b="1" spc="-50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dose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concentration</a:t>
            </a:r>
            <a:endParaRPr sz="1800">
              <a:latin typeface="Arial MT"/>
              <a:cs typeface="Arial MT"/>
            </a:endParaRPr>
          </a:p>
          <a:p>
            <a:pPr marL="415925">
              <a:lnSpc>
                <a:spcPct val="100000"/>
              </a:lnSpc>
              <a:spcBef>
                <a:spcPts val="680"/>
              </a:spcBef>
            </a:pPr>
            <a:r>
              <a:rPr sz="1800" b="1" dirty="0">
                <a:latin typeface="Arial"/>
                <a:cs typeface="Arial"/>
              </a:rPr>
              <a:t>RIGHT</a:t>
            </a:r>
            <a:r>
              <a:rPr sz="1800" b="1" spc="-4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time</a:t>
            </a:r>
            <a:endParaRPr sz="1800">
              <a:latin typeface="Arial MT"/>
              <a:cs typeface="Arial MT"/>
            </a:endParaRPr>
          </a:p>
          <a:p>
            <a:pPr marL="415925" marR="335280">
              <a:lnSpc>
                <a:spcPts val="2100"/>
              </a:lnSpc>
              <a:spcBef>
                <a:spcPts val="860"/>
              </a:spcBef>
            </a:pPr>
            <a:r>
              <a:rPr sz="1800" b="1" dirty="0">
                <a:latin typeface="Arial"/>
                <a:cs typeface="Arial"/>
              </a:rPr>
              <a:t>RIGHT</a:t>
            </a:r>
            <a:r>
              <a:rPr sz="1800" b="1" spc="-4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route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administration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237436" y="2189432"/>
            <a:ext cx="328138" cy="328138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9237436" y="2592440"/>
            <a:ext cx="328295" cy="694690"/>
            <a:chOff x="9237436" y="2592440"/>
            <a:chExt cx="328295" cy="694690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237436" y="2592440"/>
              <a:ext cx="328138" cy="32813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237436" y="2958843"/>
              <a:ext cx="328138" cy="328138"/>
            </a:xfrm>
            <a:prstGeom prst="rect">
              <a:avLst/>
            </a:prstGeom>
          </p:spPr>
        </p:pic>
      </p:grpSp>
      <p:grpSp>
        <p:nvGrpSpPr>
          <p:cNvPr id="11" name="object 11"/>
          <p:cNvGrpSpPr/>
          <p:nvPr/>
        </p:nvGrpSpPr>
        <p:grpSpPr>
          <a:xfrm>
            <a:off x="9237436" y="3607867"/>
            <a:ext cx="330200" cy="685800"/>
            <a:chOff x="9237436" y="3607867"/>
            <a:chExt cx="330200" cy="685800"/>
          </a:xfrm>
        </p:grpSpPr>
        <p:pic>
          <p:nvPicPr>
            <p:cNvPr id="12" name="object 1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238910" y="3607867"/>
              <a:ext cx="328138" cy="32813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237436" y="3965471"/>
              <a:ext cx="328138" cy="328138"/>
            </a:xfrm>
            <a:prstGeom prst="rect">
              <a:avLst/>
            </a:prstGeom>
          </p:spPr>
        </p:pic>
      </p:grpSp>
      <p:pic>
        <p:nvPicPr>
          <p:cNvPr id="14" name="object 1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220695" y="4869484"/>
            <a:ext cx="2543007" cy="1516528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11725733" y="6560678"/>
            <a:ext cx="15621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200" spc="-310" dirty="0">
                <a:latin typeface="Arial MT"/>
                <a:cs typeface="Arial MT"/>
              </a:rPr>
              <a:t>6</a:t>
            </a:r>
            <a:r>
              <a:rPr sz="1200" dirty="0">
                <a:latin typeface="Arial MT"/>
                <a:cs typeface="Arial MT"/>
              </a:rPr>
              <a:t>6</a:t>
            </a:r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9530251" y="6549066"/>
            <a:ext cx="189865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5" dirty="0">
                <a:solidFill>
                  <a:srgbClr val="AFABAB"/>
                </a:solidFill>
                <a:latin typeface="Arial MT"/>
                <a:cs typeface="Arial MT"/>
              </a:rPr>
              <a:t>#TCCC-CMC-PPT-15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07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MAY</a:t>
            </a:r>
            <a:r>
              <a:rPr sz="1000" spc="-4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21</a:t>
            </a:r>
            <a:endParaRPr sz="1000">
              <a:latin typeface="Arial MT"/>
              <a:cs typeface="Arial MT"/>
            </a:endParaRPr>
          </a:p>
        </p:txBody>
      </p:sp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2806229" y="520660"/>
            <a:ext cx="665543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70" dirty="0">
                <a:solidFill>
                  <a:srgbClr val="FFFFFF"/>
                </a:solidFill>
                <a:latin typeface="Arial"/>
                <a:cs typeface="Arial"/>
              </a:rPr>
              <a:t>PAIN</a:t>
            </a:r>
            <a:r>
              <a:rPr sz="3600" b="1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30" dirty="0">
                <a:solidFill>
                  <a:srgbClr val="FFFFFF"/>
                </a:solidFill>
                <a:latin typeface="Arial"/>
                <a:cs typeface="Arial"/>
              </a:rPr>
              <a:t>MEDICATION</a:t>
            </a:r>
            <a:r>
              <a:rPr sz="360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10" dirty="0">
                <a:solidFill>
                  <a:srgbClr val="FFFFFF"/>
                </a:solidFill>
                <a:latin typeface="Arial"/>
                <a:cs typeface="Arial"/>
              </a:rPr>
              <a:t>OVERVIEW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771453" y="6546242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767171"/>
                </a:solidFill>
                <a:latin typeface="Arial MT"/>
                <a:cs typeface="Arial MT"/>
              </a:rPr>
              <a:t>7</a:t>
            </a:r>
            <a:endParaRPr sz="1200">
              <a:latin typeface="Arial MT"/>
              <a:cs typeface="Arial MT"/>
            </a:endParaRPr>
          </a:p>
        </p:txBody>
      </p:sp>
      <p:pic>
        <p:nvPicPr>
          <p:cNvPr id="16" name="15. Pain Medication Overview">
            <a:hlinkClick r:id="" action="ppaction://media"/>
            <a:extLst>
              <a:ext uri="{FF2B5EF4-FFF2-40B4-BE49-F238E27FC236}">
                <a16:creationId xmlns:a16="http://schemas.microsoft.com/office/drawing/2014/main" id="{3F72E765-F6B2-F772-1401-BFD15220B8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74874" y="1437112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729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96555" y="2338110"/>
            <a:ext cx="221424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latin typeface="Arial MT"/>
                <a:cs typeface="Arial MT"/>
              </a:rPr>
              <a:t>are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still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able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fight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68018" y="2719110"/>
            <a:ext cx="5193030" cy="62230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2300"/>
              </a:lnSpc>
              <a:spcBef>
                <a:spcPts val="260"/>
              </a:spcBef>
            </a:pP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CWMP </a:t>
            </a:r>
            <a:r>
              <a:rPr sz="2000" dirty="0">
                <a:latin typeface="Arial MT"/>
                <a:cs typeface="Arial MT"/>
              </a:rPr>
              <a:t>should be </a:t>
            </a:r>
            <a:r>
              <a:rPr sz="2000" spc="-5" dirty="0">
                <a:latin typeface="Arial MT"/>
                <a:cs typeface="Arial MT"/>
              </a:rPr>
              <a:t>self-administered, </a:t>
            </a:r>
            <a:r>
              <a:rPr sz="2000" dirty="0">
                <a:latin typeface="Arial MT"/>
                <a:cs typeface="Arial MT"/>
              </a:rPr>
              <a:t>but might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require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prompt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from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b="1" dirty="0">
                <a:latin typeface="Arial"/>
                <a:cs typeface="Arial"/>
              </a:rPr>
              <a:t>CLS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or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b="1" spc="-5" dirty="0">
                <a:latin typeface="Arial"/>
                <a:cs typeface="Arial"/>
              </a:rPr>
              <a:t>Combat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Medic</a:t>
            </a:r>
            <a:endParaRPr sz="20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96555" y="3595410"/>
            <a:ext cx="18510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30" dirty="0">
                <a:latin typeface="Arial"/>
                <a:cs typeface="Arial"/>
              </a:rPr>
              <a:t>ADVANTAGES:</a:t>
            </a:r>
            <a:endParaRPr sz="20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48092" y="3925610"/>
            <a:ext cx="4657090" cy="62230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2300"/>
              </a:lnSpc>
              <a:spcBef>
                <a:spcPts val="259"/>
              </a:spcBef>
            </a:pPr>
            <a:r>
              <a:rPr sz="2000" dirty="0">
                <a:latin typeface="Arial MT"/>
                <a:cs typeface="Arial MT"/>
              </a:rPr>
              <a:t>No </a:t>
            </a:r>
            <a:r>
              <a:rPr sz="2000" spc="-5" dirty="0">
                <a:latin typeface="Arial MT"/>
                <a:cs typeface="Arial MT"/>
              </a:rPr>
              <a:t>sedation </a:t>
            </a:r>
            <a:r>
              <a:rPr sz="2000" dirty="0">
                <a:latin typeface="Arial MT"/>
                <a:cs typeface="Arial MT"/>
              </a:rPr>
              <a:t>or </a:t>
            </a:r>
            <a:r>
              <a:rPr sz="2000" spc="-5" dirty="0">
                <a:latin typeface="Arial MT"/>
                <a:cs typeface="Arial MT"/>
              </a:rPr>
              <a:t>altered </a:t>
            </a:r>
            <a:r>
              <a:rPr sz="2000" dirty="0">
                <a:latin typeface="Arial MT"/>
                <a:cs typeface="Arial MT"/>
              </a:rPr>
              <a:t>consciousness -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casualty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can</a:t>
            </a:r>
            <a:r>
              <a:rPr sz="2000" spc="-5" dirty="0">
                <a:latin typeface="Arial MT"/>
                <a:cs typeface="Arial MT"/>
              </a:rPr>
              <a:t> stay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engaged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</a:t>
            </a:r>
            <a:r>
              <a:rPr sz="2000" spc="-5" dirty="0">
                <a:latin typeface="Arial MT"/>
                <a:cs typeface="Arial MT"/>
              </a:rPr>
              <a:t> the </a:t>
            </a:r>
            <a:r>
              <a:rPr sz="2000" dirty="0">
                <a:latin typeface="Arial MT"/>
                <a:cs typeface="Arial MT"/>
              </a:rPr>
              <a:t>mission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896350" y="2153645"/>
            <a:ext cx="2990850" cy="3641725"/>
          </a:xfrm>
          <a:custGeom>
            <a:avLst/>
            <a:gdLst/>
            <a:ahLst/>
            <a:cxnLst/>
            <a:rect l="l" t="t" r="r" b="b"/>
            <a:pathLst>
              <a:path w="2990850" h="3641725">
                <a:moveTo>
                  <a:pt x="2794201" y="0"/>
                </a:moveTo>
                <a:lnTo>
                  <a:pt x="196648" y="0"/>
                </a:lnTo>
                <a:lnTo>
                  <a:pt x="151558" y="5193"/>
                </a:lnTo>
                <a:lnTo>
                  <a:pt x="110167" y="19987"/>
                </a:lnTo>
                <a:lnTo>
                  <a:pt x="73654" y="43201"/>
                </a:lnTo>
                <a:lnTo>
                  <a:pt x="43201" y="73654"/>
                </a:lnTo>
                <a:lnTo>
                  <a:pt x="19987" y="110166"/>
                </a:lnTo>
                <a:lnTo>
                  <a:pt x="5193" y="151558"/>
                </a:lnTo>
                <a:lnTo>
                  <a:pt x="0" y="196648"/>
                </a:lnTo>
                <a:lnTo>
                  <a:pt x="0" y="3444765"/>
                </a:lnTo>
                <a:lnTo>
                  <a:pt x="5193" y="3489855"/>
                </a:lnTo>
                <a:lnTo>
                  <a:pt x="19987" y="3531246"/>
                </a:lnTo>
                <a:lnTo>
                  <a:pt x="43201" y="3567759"/>
                </a:lnTo>
                <a:lnTo>
                  <a:pt x="73654" y="3598212"/>
                </a:lnTo>
                <a:lnTo>
                  <a:pt x="110167" y="3621426"/>
                </a:lnTo>
                <a:lnTo>
                  <a:pt x="151558" y="3636220"/>
                </a:lnTo>
                <a:lnTo>
                  <a:pt x="196648" y="3641414"/>
                </a:lnTo>
                <a:lnTo>
                  <a:pt x="2794201" y="3641414"/>
                </a:lnTo>
                <a:lnTo>
                  <a:pt x="2839291" y="3636220"/>
                </a:lnTo>
                <a:lnTo>
                  <a:pt x="2880682" y="3621426"/>
                </a:lnTo>
                <a:lnTo>
                  <a:pt x="2917195" y="3598212"/>
                </a:lnTo>
                <a:lnTo>
                  <a:pt x="2947648" y="3567759"/>
                </a:lnTo>
                <a:lnTo>
                  <a:pt x="2970862" y="3531246"/>
                </a:lnTo>
                <a:lnTo>
                  <a:pt x="2985656" y="3489855"/>
                </a:lnTo>
                <a:lnTo>
                  <a:pt x="2990850" y="3444765"/>
                </a:lnTo>
                <a:lnTo>
                  <a:pt x="2990850" y="196648"/>
                </a:lnTo>
                <a:lnTo>
                  <a:pt x="2985656" y="151558"/>
                </a:lnTo>
                <a:lnTo>
                  <a:pt x="2970862" y="110166"/>
                </a:lnTo>
                <a:lnTo>
                  <a:pt x="2947648" y="73654"/>
                </a:lnTo>
                <a:lnTo>
                  <a:pt x="2917195" y="43201"/>
                </a:lnTo>
                <a:lnTo>
                  <a:pt x="2880682" y="19987"/>
                </a:lnTo>
                <a:lnTo>
                  <a:pt x="2839291" y="5193"/>
                </a:lnTo>
                <a:lnTo>
                  <a:pt x="2794201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9121245" y="2417220"/>
            <a:ext cx="1613535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spc="-5" dirty="0">
                <a:solidFill>
                  <a:srgbClr val="373737"/>
                </a:solidFill>
                <a:latin typeface="Arial"/>
                <a:cs typeface="Arial"/>
              </a:rPr>
              <a:t>DOD </a:t>
            </a:r>
            <a:r>
              <a:rPr sz="1800" b="1" spc="-25" dirty="0">
                <a:solidFill>
                  <a:srgbClr val="373737"/>
                </a:solidFill>
                <a:latin typeface="Arial"/>
                <a:cs typeface="Arial"/>
              </a:rPr>
              <a:t>Trauma </a:t>
            </a:r>
            <a:r>
              <a:rPr sz="1800" b="1" spc="-20" dirty="0">
                <a:solidFill>
                  <a:srgbClr val="373737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373737"/>
                </a:solidFill>
                <a:latin typeface="Arial"/>
                <a:cs typeface="Arial"/>
              </a:rPr>
              <a:t>Registry</a:t>
            </a:r>
            <a:r>
              <a:rPr sz="1800" b="1" spc="-55" dirty="0">
                <a:solidFill>
                  <a:srgbClr val="373737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373737"/>
                </a:solidFill>
                <a:latin typeface="Arial"/>
                <a:cs typeface="Arial"/>
              </a:rPr>
              <a:t>study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135533" y="3280820"/>
            <a:ext cx="2351405" cy="22301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30480">
              <a:lnSpc>
                <a:spcPts val="2100"/>
              </a:lnSpc>
              <a:spcBef>
                <a:spcPts val="219"/>
              </a:spcBef>
            </a:pPr>
            <a:r>
              <a:rPr sz="1800" i="1" spc="-5" dirty="0">
                <a:solidFill>
                  <a:srgbClr val="373737"/>
                </a:solidFill>
                <a:latin typeface="Arial"/>
                <a:cs typeface="Arial"/>
              </a:rPr>
              <a:t>Only </a:t>
            </a:r>
            <a:r>
              <a:rPr sz="1800" spc="-5" dirty="0">
                <a:solidFill>
                  <a:srgbClr val="373737"/>
                </a:solidFill>
                <a:latin typeface="Arial MT"/>
                <a:cs typeface="Arial MT"/>
              </a:rPr>
              <a:t>84 of </a:t>
            </a:r>
            <a:r>
              <a:rPr sz="1800" spc="-30" dirty="0">
                <a:solidFill>
                  <a:srgbClr val="373737"/>
                </a:solidFill>
                <a:latin typeface="Arial MT"/>
                <a:cs typeface="Arial MT"/>
              </a:rPr>
              <a:t>11,665 </a:t>
            </a:r>
            <a:r>
              <a:rPr sz="1800" spc="-25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373737"/>
                </a:solidFill>
                <a:latin typeface="Arial MT"/>
                <a:cs typeface="Arial MT"/>
              </a:rPr>
              <a:t>casualties took CWMP </a:t>
            </a:r>
            <a:r>
              <a:rPr sz="1800" spc="-490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(&lt;1%)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500"/>
              </a:spcBef>
            </a:pP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Emphasize</a:t>
            </a:r>
            <a:r>
              <a:rPr sz="1800" spc="-35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373737"/>
                </a:solidFill>
                <a:latin typeface="Arial MT"/>
                <a:cs typeface="Arial MT"/>
              </a:rPr>
              <a:t>to</a:t>
            </a:r>
            <a:r>
              <a:rPr sz="1800" spc="-30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your</a:t>
            </a:r>
            <a:r>
              <a:rPr sz="1800" spc="-35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unit </a:t>
            </a:r>
            <a:r>
              <a:rPr sz="1800" spc="-484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373737"/>
                </a:solidFill>
                <a:latin typeface="Arial MT"/>
                <a:cs typeface="Arial MT"/>
              </a:rPr>
              <a:t>that CWMP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helps </a:t>
            </a:r>
            <a:r>
              <a:rPr sz="1800" spc="5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373737"/>
                </a:solidFill>
                <a:latin typeface="Arial MT"/>
                <a:cs typeface="Arial MT"/>
              </a:rPr>
              <a:t>maintain tactical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373737"/>
                </a:solidFill>
                <a:latin typeface="Arial MT"/>
                <a:cs typeface="Arial MT"/>
              </a:rPr>
              <a:t>superiority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and </a:t>
            </a:r>
            <a:r>
              <a:rPr sz="1800" spc="5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accomplish</a:t>
            </a:r>
            <a:r>
              <a:rPr sz="1800" spc="-20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mission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6555" y="669851"/>
            <a:ext cx="9420225" cy="1706880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4754245" marR="5080" indent="-3023870">
              <a:lnSpc>
                <a:spcPts val="3429"/>
              </a:lnSpc>
              <a:spcBef>
                <a:spcPts val="705"/>
              </a:spcBef>
            </a:pPr>
            <a:r>
              <a:rPr sz="3350" b="1" spc="-45" dirty="0">
                <a:latin typeface="Arial"/>
                <a:cs typeface="Arial"/>
              </a:rPr>
              <a:t>COMBAT</a:t>
            </a:r>
            <a:r>
              <a:rPr sz="3350" b="1" spc="-30" dirty="0">
                <a:latin typeface="Arial"/>
                <a:cs typeface="Arial"/>
              </a:rPr>
              <a:t> </a:t>
            </a:r>
            <a:r>
              <a:rPr sz="3350" b="1" spc="-5" dirty="0">
                <a:latin typeface="Arial"/>
                <a:cs typeface="Arial"/>
              </a:rPr>
              <a:t>WOUND</a:t>
            </a:r>
            <a:r>
              <a:rPr sz="3350" b="1" spc="-25" dirty="0">
                <a:latin typeface="Arial"/>
                <a:cs typeface="Arial"/>
              </a:rPr>
              <a:t> </a:t>
            </a:r>
            <a:r>
              <a:rPr sz="3350" b="1" spc="-30" dirty="0">
                <a:latin typeface="Arial"/>
                <a:cs typeface="Arial"/>
              </a:rPr>
              <a:t>MEDICATION</a:t>
            </a:r>
            <a:r>
              <a:rPr sz="3350" b="1" spc="-25" dirty="0">
                <a:latin typeface="Arial"/>
                <a:cs typeface="Arial"/>
              </a:rPr>
              <a:t> </a:t>
            </a:r>
            <a:r>
              <a:rPr sz="3350" b="1" spc="-65" dirty="0">
                <a:latin typeface="Arial"/>
                <a:cs typeface="Arial"/>
              </a:rPr>
              <a:t>PACK </a:t>
            </a:r>
            <a:r>
              <a:rPr sz="3350" b="1" spc="-915" dirty="0">
                <a:latin typeface="Arial"/>
                <a:cs typeface="Arial"/>
              </a:rPr>
              <a:t> </a:t>
            </a:r>
            <a:r>
              <a:rPr sz="3350" b="1" spc="-5" dirty="0">
                <a:solidFill>
                  <a:srgbClr val="921928"/>
                </a:solidFill>
                <a:latin typeface="Arial"/>
                <a:cs typeface="Arial"/>
              </a:rPr>
              <a:t>(CWMP)</a:t>
            </a:r>
            <a:endParaRPr sz="3350">
              <a:latin typeface="Arial"/>
              <a:cs typeface="Arial"/>
            </a:endParaRPr>
          </a:p>
          <a:p>
            <a:pPr marL="12700" marR="4104640">
              <a:lnSpc>
                <a:spcPts val="2300"/>
              </a:lnSpc>
              <a:spcBef>
                <a:spcPts val="1230"/>
              </a:spcBef>
            </a:pPr>
            <a:r>
              <a:rPr sz="2000" dirty="0">
                <a:latin typeface="Arial MT"/>
                <a:cs typeface="Arial MT"/>
              </a:rPr>
              <a:t>The 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CWMP </a:t>
            </a:r>
            <a:r>
              <a:rPr sz="2000" dirty="0">
                <a:latin typeface="Arial MT"/>
                <a:cs typeface="Arial MT"/>
              </a:rPr>
              <a:t>should be used by </a:t>
            </a:r>
            <a:r>
              <a:rPr sz="2000" b="1" spc="-5" dirty="0">
                <a:latin typeface="Arial"/>
                <a:cs typeface="Arial"/>
              </a:rPr>
              <a:t>all Service </a:t>
            </a:r>
            <a:r>
              <a:rPr sz="2000" b="1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members</a:t>
            </a:r>
            <a:r>
              <a:rPr sz="2000" b="1" spc="-10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who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have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mild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 moderate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pain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03525" y="2842953"/>
            <a:ext cx="114300" cy="565785"/>
          </a:xfrm>
          <a:custGeom>
            <a:avLst/>
            <a:gdLst/>
            <a:ahLst/>
            <a:cxnLst/>
            <a:rect l="l" t="t" r="r" b="b"/>
            <a:pathLst>
              <a:path w="114300" h="565785">
                <a:moveTo>
                  <a:pt x="0" y="565265"/>
                </a:moveTo>
                <a:lnTo>
                  <a:pt x="0" y="0"/>
                </a:lnTo>
                <a:lnTo>
                  <a:pt x="114300" y="0"/>
                </a:lnTo>
                <a:lnTo>
                  <a:pt x="114300" y="565265"/>
                </a:lnTo>
                <a:lnTo>
                  <a:pt x="0" y="565265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150160" y="1794515"/>
            <a:ext cx="2895037" cy="3614049"/>
          </a:xfrm>
          <a:prstGeom prst="rect">
            <a:avLst/>
          </a:prstGeom>
        </p:spPr>
      </p:pic>
      <p:sp>
        <p:nvSpPr>
          <p:cNvPr id="14" name="object 14"/>
          <p:cNvSpPr/>
          <p:nvPr/>
        </p:nvSpPr>
        <p:spPr>
          <a:xfrm>
            <a:off x="4900570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59999" y="0"/>
                </a:moveTo>
                <a:lnTo>
                  <a:pt x="314034" y="2928"/>
                </a:lnTo>
                <a:lnTo>
                  <a:pt x="268676" y="11715"/>
                </a:lnTo>
                <a:lnTo>
                  <a:pt x="224531" y="26360"/>
                </a:lnTo>
                <a:lnTo>
                  <a:pt x="182205" y="46862"/>
                </a:lnTo>
                <a:lnTo>
                  <a:pt x="142306" y="73223"/>
                </a:lnTo>
                <a:lnTo>
                  <a:pt x="105440" y="105441"/>
                </a:lnTo>
                <a:lnTo>
                  <a:pt x="73222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2" y="577692"/>
                </a:lnTo>
                <a:lnTo>
                  <a:pt x="105440" y="614558"/>
                </a:lnTo>
                <a:lnTo>
                  <a:pt x="142306" y="646776"/>
                </a:lnTo>
                <a:lnTo>
                  <a:pt x="182205" y="673137"/>
                </a:lnTo>
                <a:lnTo>
                  <a:pt x="224531" y="693639"/>
                </a:lnTo>
                <a:lnTo>
                  <a:pt x="268676" y="708284"/>
                </a:lnTo>
                <a:lnTo>
                  <a:pt x="314034" y="717071"/>
                </a:lnTo>
                <a:lnTo>
                  <a:pt x="359999" y="719999"/>
                </a:lnTo>
                <a:lnTo>
                  <a:pt x="405964" y="717071"/>
                </a:lnTo>
                <a:lnTo>
                  <a:pt x="451322" y="708284"/>
                </a:lnTo>
                <a:lnTo>
                  <a:pt x="495468" y="693639"/>
                </a:lnTo>
                <a:lnTo>
                  <a:pt x="537793" y="673137"/>
                </a:lnTo>
                <a:lnTo>
                  <a:pt x="577692" y="646776"/>
                </a:lnTo>
                <a:lnTo>
                  <a:pt x="614558" y="614558"/>
                </a:lnTo>
                <a:lnTo>
                  <a:pt x="646776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6" y="142307"/>
                </a:lnTo>
                <a:lnTo>
                  <a:pt x="614558" y="105441"/>
                </a:lnTo>
                <a:lnTo>
                  <a:pt x="577692" y="73223"/>
                </a:lnTo>
                <a:lnTo>
                  <a:pt x="537793" y="46862"/>
                </a:lnTo>
                <a:lnTo>
                  <a:pt x="495468" y="26360"/>
                </a:lnTo>
                <a:lnTo>
                  <a:pt x="451322" y="11715"/>
                </a:lnTo>
                <a:lnTo>
                  <a:pt x="405964" y="2928"/>
                </a:lnTo>
                <a:lnTo>
                  <a:pt x="359999" y="0"/>
                </a:lnTo>
                <a:close/>
              </a:path>
            </a:pathLst>
          </a:custGeom>
          <a:solidFill>
            <a:srgbClr val="D8D9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08609" y="4926180"/>
            <a:ext cx="4358640" cy="1377950"/>
          </a:xfrm>
          <a:custGeom>
            <a:avLst/>
            <a:gdLst/>
            <a:ahLst/>
            <a:cxnLst/>
            <a:rect l="l" t="t" r="r" b="b"/>
            <a:pathLst>
              <a:path w="4358640" h="1377950">
                <a:moveTo>
                  <a:pt x="4266932" y="0"/>
                </a:moveTo>
                <a:lnTo>
                  <a:pt x="91707" y="0"/>
                </a:lnTo>
                <a:lnTo>
                  <a:pt x="56010" y="7206"/>
                </a:lnTo>
                <a:lnTo>
                  <a:pt x="26860" y="26860"/>
                </a:lnTo>
                <a:lnTo>
                  <a:pt x="7206" y="56011"/>
                </a:lnTo>
                <a:lnTo>
                  <a:pt x="0" y="91707"/>
                </a:lnTo>
                <a:lnTo>
                  <a:pt x="0" y="1285697"/>
                </a:lnTo>
                <a:lnTo>
                  <a:pt x="7206" y="1321393"/>
                </a:lnTo>
                <a:lnTo>
                  <a:pt x="26860" y="1350544"/>
                </a:lnTo>
                <a:lnTo>
                  <a:pt x="56010" y="1370197"/>
                </a:lnTo>
                <a:lnTo>
                  <a:pt x="91707" y="1377404"/>
                </a:lnTo>
                <a:lnTo>
                  <a:pt x="4266932" y="1377404"/>
                </a:lnTo>
                <a:lnTo>
                  <a:pt x="4302628" y="1370197"/>
                </a:lnTo>
                <a:lnTo>
                  <a:pt x="4331779" y="1350544"/>
                </a:lnTo>
                <a:lnTo>
                  <a:pt x="4351433" y="1321393"/>
                </a:lnTo>
                <a:lnTo>
                  <a:pt x="4358640" y="1285697"/>
                </a:lnTo>
                <a:lnTo>
                  <a:pt x="4358640" y="91707"/>
                </a:lnTo>
                <a:lnTo>
                  <a:pt x="4351433" y="56011"/>
                </a:lnTo>
                <a:lnTo>
                  <a:pt x="4331779" y="26860"/>
                </a:lnTo>
                <a:lnTo>
                  <a:pt x="4302628" y="7206"/>
                </a:lnTo>
                <a:lnTo>
                  <a:pt x="4266932" y="0"/>
                </a:lnTo>
                <a:close/>
              </a:path>
            </a:pathLst>
          </a:custGeom>
          <a:solidFill>
            <a:srgbClr val="FFF4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1078769" y="5030518"/>
            <a:ext cx="3304540" cy="10998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spc="-5" dirty="0">
                <a:latin typeface="Arial"/>
                <a:cs typeface="Arial"/>
              </a:rPr>
              <a:t>Note: </a:t>
            </a:r>
            <a:r>
              <a:rPr sz="1800" dirty="0">
                <a:latin typeface="Arial MT"/>
                <a:cs typeface="Arial MT"/>
              </a:rPr>
              <a:t>Aspirin and </a:t>
            </a:r>
            <a:r>
              <a:rPr sz="1800" spc="-5" dirty="0">
                <a:latin typeface="Arial MT"/>
                <a:cs typeface="Arial MT"/>
              </a:rPr>
              <a:t>other NSAIDs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cause </a:t>
            </a:r>
            <a:r>
              <a:rPr sz="1800" spc="-5" dirty="0">
                <a:latin typeface="Arial MT"/>
                <a:cs typeface="Arial MT"/>
              </a:rPr>
              <a:t>platelet dysfunction for </a:t>
            </a:r>
            <a:r>
              <a:rPr sz="1800" dirty="0">
                <a:latin typeface="Arial MT"/>
                <a:cs typeface="Arial MT"/>
              </a:rPr>
              <a:t>up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several days – do </a:t>
            </a:r>
            <a:r>
              <a:rPr sz="1800" spc="-5" dirty="0">
                <a:latin typeface="Arial MT"/>
                <a:cs typeface="Arial MT"/>
              </a:rPr>
              <a:t>NOT </a:t>
            </a:r>
            <a:r>
              <a:rPr sz="1800" dirty="0">
                <a:latin typeface="Arial MT"/>
                <a:cs typeface="Arial MT"/>
              </a:rPr>
              <a:t>use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before/while </a:t>
            </a:r>
            <a:r>
              <a:rPr sz="1800" dirty="0">
                <a:latin typeface="Arial MT"/>
                <a:cs typeface="Arial MT"/>
              </a:rPr>
              <a:t>deployed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17" name="object 1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72968" y="5077419"/>
            <a:ext cx="516037" cy="431840"/>
          </a:xfrm>
          <a:prstGeom prst="rect">
            <a:avLst/>
          </a:prstGeom>
        </p:spPr>
      </p:pic>
      <p:sp>
        <p:nvSpPr>
          <p:cNvPr id="18" name="object 18"/>
          <p:cNvSpPr/>
          <p:nvPr/>
        </p:nvSpPr>
        <p:spPr>
          <a:xfrm>
            <a:off x="403525" y="4092633"/>
            <a:ext cx="114300" cy="565785"/>
          </a:xfrm>
          <a:custGeom>
            <a:avLst/>
            <a:gdLst/>
            <a:ahLst/>
            <a:cxnLst/>
            <a:rect l="l" t="t" r="r" b="b"/>
            <a:pathLst>
              <a:path w="114300" h="565785">
                <a:moveTo>
                  <a:pt x="0" y="565265"/>
                </a:moveTo>
                <a:lnTo>
                  <a:pt x="0" y="0"/>
                </a:lnTo>
                <a:lnTo>
                  <a:pt x="114300" y="0"/>
                </a:lnTo>
                <a:lnTo>
                  <a:pt x="114300" y="565265"/>
                </a:lnTo>
                <a:lnTo>
                  <a:pt x="0" y="565265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5101125" y="6045215"/>
            <a:ext cx="31940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P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733978" y="6058984"/>
            <a:ext cx="131254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  <a:tabLst>
                <a:tab pos="464184" algn="l"/>
                <a:tab pos="10058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	W	S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8</a:t>
            </a:fld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36971" y="234267"/>
            <a:ext cx="6857365" cy="102108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260350" algn="ctr">
              <a:lnSpc>
                <a:spcPct val="100000"/>
              </a:lnSpc>
              <a:spcBef>
                <a:spcPts val="495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3600" spc="-5" dirty="0">
                <a:solidFill>
                  <a:srgbClr val="921928"/>
                </a:solidFill>
              </a:rPr>
              <a:t>MELOXICAM</a:t>
            </a:r>
            <a:r>
              <a:rPr sz="3600" spc="-155" dirty="0">
                <a:solidFill>
                  <a:srgbClr val="921928"/>
                </a:solidFill>
              </a:rPr>
              <a:t> </a:t>
            </a:r>
            <a:r>
              <a:rPr sz="3600" spc="-25" dirty="0">
                <a:solidFill>
                  <a:srgbClr val="000000"/>
                </a:solidFill>
              </a:rPr>
              <a:t>ADMINISTRATION</a:t>
            </a:r>
            <a:endParaRPr sz="36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4900570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59999" y="0"/>
                </a:moveTo>
                <a:lnTo>
                  <a:pt x="314034" y="2928"/>
                </a:lnTo>
                <a:lnTo>
                  <a:pt x="268676" y="11715"/>
                </a:lnTo>
                <a:lnTo>
                  <a:pt x="224531" y="26360"/>
                </a:lnTo>
                <a:lnTo>
                  <a:pt x="182205" y="46862"/>
                </a:lnTo>
                <a:lnTo>
                  <a:pt x="142306" y="73223"/>
                </a:lnTo>
                <a:lnTo>
                  <a:pt x="105440" y="105441"/>
                </a:lnTo>
                <a:lnTo>
                  <a:pt x="73222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2" y="577692"/>
                </a:lnTo>
                <a:lnTo>
                  <a:pt x="105440" y="614558"/>
                </a:lnTo>
                <a:lnTo>
                  <a:pt x="142306" y="646776"/>
                </a:lnTo>
                <a:lnTo>
                  <a:pt x="182205" y="673137"/>
                </a:lnTo>
                <a:lnTo>
                  <a:pt x="224531" y="693639"/>
                </a:lnTo>
                <a:lnTo>
                  <a:pt x="268676" y="708284"/>
                </a:lnTo>
                <a:lnTo>
                  <a:pt x="314034" y="717071"/>
                </a:lnTo>
                <a:lnTo>
                  <a:pt x="359999" y="719999"/>
                </a:lnTo>
                <a:lnTo>
                  <a:pt x="405964" y="717071"/>
                </a:lnTo>
                <a:lnTo>
                  <a:pt x="451322" y="708284"/>
                </a:lnTo>
                <a:lnTo>
                  <a:pt x="495468" y="693639"/>
                </a:lnTo>
                <a:lnTo>
                  <a:pt x="537793" y="673137"/>
                </a:lnTo>
                <a:lnTo>
                  <a:pt x="577692" y="646776"/>
                </a:lnTo>
                <a:lnTo>
                  <a:pt x="614558" y="614558"/>
                </a:lnTo>
                <a:lnTo>
                  <a:pt x="646776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6" y="142307"/>
                </a:lnTo>
                <a:lnTo>
                  <a:pt x="614558" y="105441"/>
                </a:lnTo>
                <a:lnTo>
                  <a:pt x="577692" y="73223"/>
                </a:lnTo>
                <a:lnTo>
                  <a:pt x="537793" y="46862"/>
                </a:lnTo>
                <a:lnTo>
                  <a:pt x="495468" y="26360"/>
                </a:lnTo>
                <a:lnTo>
                  <a:pt x="451322" y="11715"/>
                </a:lnTo>
                <a:lnTo>
                  <a:pt x="405964" y="2928"/>
                </a:lnTo>
                <a:lnTo>
                  <a:pt x="359999" y="0"/>
                </a:lnTo>
                <a:close/>
              </a:path>
            </a:pathLst>
          </a:custGeom>
          <a:solidFill>
            <a:srgbClr val="D8D9D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312631" y="1575456"/>
            <a:ext cx="853523" cy="793722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960351" y="1805832"/>
            <a:ext cx="114300" cy="256540"/>
          </a:xfrm>
          <a:custGeom>
            <a:avLst/>
            <a:gdLst/>
            <a:ahLst/>
            <a:cxnLst/>
            <a:rect l="l" t="t" r="r" b="b"/>
            <a:pathLst>
              <a:path w="114300" h="256539">
                <a:moveTo>
                  <a:pt x="0" y="256353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6353"/>
                </a:lnTo>
                <a:lnTo>
                  <a:pt x="0" y="25635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60351" y="2730659"/>
            <a:ext cx="114300" cy="256540"/>
          </a:xfrm>
          <a:custGeom>
            <a:avLst/>
            <a:gdLst/>
            <a:ahLst/>
            <a:cxnLst/>
            <a:rect l="l" t="t" r="r" b="b"/>
            <a:pathLst>
              <a:path w="114300" h="256539">
                <a:moveTo>
                  <a:pt x="0" y="256353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6353"/>
                </a:lnTo>
                <a:lnTo>
                  <a:pt x="0" y="25635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60357" y="3651734"/>
            <a:ext cx="121920" cy="527050"/>
          </a:xfrm>
          <a:custGeom>
            <a:avLst/>
            <a:gdLst/>
            <a:ahLst/>
            <a:cxnLst/>
            <a:rect l="l" t="t" r="r" b="b"/>
            <a:pathLst>
              <a:path w="121919" h="527050">
                <a:moveTo>
                  <a:pt x="114289" y="0"/>
                </a:moveTo>
                <a:lnTo>
                  <a:pt x="121552" y="525027"/>
                </a:lnTo>
                <a:lnTo>
                  <a:pt x="7263" y="526608"/>
                </a:lnTo>
                <a:lnTo>
                  <a:pt x="0" y="1581"/>
                </a:lnTo>
                <a:lnTo>
                  <a:pt x="114289" y="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942967" y="1326899"/>
            <a:ext cx="4965065" cy="424815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9685">
              <a:lnSpc>
                <a:spcPct val="100000"/>
              </a:lnSpc>
              <a:spcBef>
                <a:spcPts val="640"/>
              </a:spcBef>
            </a:pPr>
            <a:r>
              <a:rPr sz="1800" b="1" spc="-5" dirty="0">
                <a:latin typeface="Arial"/>
                <a:cs typeface="Arial"/>
              </a:rPr>
              <a:t>DOSAGE(S):</a:t>
            </a:r>
            <a:endParaRPr sz="1800">
              <a:latin typeface="Arial"/>
              <a:cs typeface="Arial"/>
            </a:endParaRPr>
          </a:p>
          <a:p>
            <a:pPr marL="210185">
              <a:lnSpc>
                <a:spcPct val="100000"/>
              </a:lnSpc>
              <a:spcBef>
                <a:spcPts val="540"/>
              </a:spcBef>
            </a:pPr>
            <a:r>
              <a:rPr sz="1800" b="1" spc="-5" dirty="0">
                <a:latin typeface="Arial"/>
                <a:cs typeface="Arial"/>
              </a:rPr>
              <a:t>15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mg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PO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daily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100">
              <a:latin typeface="Arial MT"/>
              <a:cs typeface="Arial MT"/>
            </a:endParaRPr>
          </a:p>
          <a:p>
            <a:pPr marL="19685">
              <a:lnSpc>
                <a:spcPct val="100000"/>
              </a:lnSpc>
            </a:pPr>
            <a:r>
              <a:rPr sz="1800" b="1" spc="-5" dirty="0">
                <a:latin typeface="Arial"/>
                <a:cs typeface="Arial"/>
              </a:rPr>
              <a:t>ROUTE(S):</a:t>
            </a:r>
            <a:endParaRPr sz="1800">
              <a:latin typeface="Arial"/>
              <a:cs typeface="Arial"/>
            </a:endParaRPr>
          </a:p>
          <a:p>
            <a:pPr marL="210185">
              <a:lnSpc>
                <a:spcPct val="100000"/>
              </a:lnSpc>
              <a:spcBef>
                <a:spcPts val="540"/>
              </a:spcBef>
            </a:pPr>
            <a:r>
              <a:rPr sz="1800" i="1" dirty="0">
                <a:latin typeface="Arial"/>
                <a:cs typeface="Arial"/>
              </a:rPr>
              <a:t>Meloxicam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is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available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in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PO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form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b="1" spc="-15" dirty="0">
                <a:latin typeface="Arial"/>
                <a:cs typeface="Arial"/>
              </a:rPr>
              <a:t>INDICATIONS:</a:t>
            </a:r>
            <a:endParaRPr sz="1800">
              <a:latin typeface="Arial"/>
              <a:cs typeface="Arial"/>
            </a:endParaRPr>
          </a:p>
          <a:p>
            <a:pPr marL="244475" marR="570865">
              <a:lnSpc>
                <a:spcPts val="2100"/>
              </a:lnSpc>
              <a:spcBef>
                <a:spcPts val="660"/>
              </a:spcBef>
            </a:pP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mild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to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moderate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pain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management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-5" dirty="0">
                <a:latin typeface="Arial MT"/>
                <a:cs typeface="Arial MT"/>
              </a:rPr>
              <a:t>casualty that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5" dirty="0">
                <a:latin typeface="Arial MT"/>
                <a:cs typeface="Arial MT"/>
              </a:rPr>
              <a:t> still</a:t>
            </a:r>
            <a:r>
              <a:rPr sz="1800" dirty="0">
                <a:latin typeface="Arial MT"/>
                <a:cs typeface="Arial MT"/>
              </a:rPr>
              <a:t> able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fight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b="1" spc="-10" dirty="0">
                <a:latin typeface="Arial"/>
                <a:cs typeface="Arial"/>
              </a:rPr>
              <a:t>CONTRAINDICATIONS:</a:t>
            </a:r>
            <a:endParaRPr sz="1800">
              <a:latin typeface="Arial"/>
              <a:cs typeface="Arial"/>
            </a:endParaRPr>
          </a:p>
          <a:p>
            <a:pPr marL="280670" marR="5080">
              <a:lnSpc>
                <a:spcPts val="2100"/>
              </a:lnSpc>
              <a:spcBef>
                <a:spcPts val="660"/>
              </a:spcBef>
            </a:pPr>
            <a:r>
              <a:rPr sz="1800" spc="-5" dirty="0">
                <a:latin typeface="Arial MT"/>
                <a:cs typeface="Arial MT"/>
              </a:rPr>
              <a:t>NSAIDS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-5" dirty="0">
                <a:latin typeface="Arial MT"/>
                <a:cs typeface="Arial MT"/>
              </a:rPr>
              <a:t>salicylate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hypersensitivity,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asthma,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severe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renal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5" dirty="0">
                <a:latin typeface="Arial MT"/>
                <a:cs typeface="Arial MT"/>
              </a:rPr>
              <a:t> hepatic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disease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60351" y="5062204"/>
            <a:ext cx="114300" cy="526415"/>
          </a:xfrm>
          <a:custGeom>
            <a:avLst/>
            <a:gdLst/>
            <a:ahLst/>
            <a:cxnLst/>
            <a:rect l="l" t="t" r="r" b="b"/>
            <a:pathLst>
              <a:path w="114300" h="526414">
                <a:moveTo>
                  <a:pt x="0" y="526284"/>
                </a:moveTo>
                <a:lnTo>
                  <a:pt x="0" y="0"/>
                </a:lnTo>
                <a:lnTo>
                  <a:pt x="114300" y="0"/>
                </a:lnTo>
                <a:lnTo>
                  <a:pt x="114300" y="526284"/>
                </a:lnTo>
                <a:lnTo>
                  <a:pt x="0" y="52628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210053" y="5397320"/>
            <a:ext cx="114300" cy="493395"/>
          </a:xfrm>
          <a:custGeom>
            <a:avLst/>
            <a:gdLst/>
            <a:ahLst/>
            <a:cxnLst/>
            <a:rect l="l" t="t" r="r" b="b"/>
            <a:pathLst>
              <a:path w="114300" h="493395">
                <a:moveTo>
                  <a:pt x="0" y="493325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3325"/>
                </a:lnTo>
                <a:lnTo>
                  <a:pt x="0" y="493325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210053" y="4514433"/>
            <a:ext cx="114300" cy="297815"/>
          </a:xfrm>
          <a:custGeom>
            <a:avLst/>
            <a:gdLst/>
            <a:ahLst/>
            <a:cxnLst/>
            <a:rect l="l" t="t" r="r" b="b"/>
            <a:pathLst>
              <a:path w="114300" h="297814">
                <a:moveTo>
                  <a:pt x="0" y="297722"/>
                </a:moveTo>
                <a:lnTo>
                  <a:pt x="0" y="0"/>
                </a:lnTo>
                <a:lnTo>
                  <a:pt x="114300" y="0"/>
                </a:lnTo>
                <a:lnTo>
                  <a:pt x="114300" y="297722"/>
                </a:lnTo>
                <a:lnTo>
                  <a:pt x="0" y="297722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210053" y="3174450"/>
            <a:ext cx="114300" cy="766445"/>
          </a:xfrm>
          <a:custGeom>
            <a:avLst/>
            <a:gdLst/>
            <a:ahLst/>
            <a:cxnLst/>
            <a:rect l="l" t="t" r="r" b="b"/>
            <a:pathLst>
              <a:path w="114300" h="766445">
                <a:moveTo>
                  <a:pt x="0" y="765953"/>
                </a:moveTo>
                <a:lnTo>
                  <a:pt x="0" y="0"/>
                </a:lnTo>
                <a:lnTo>
                  <a:pt x="114300" y="0"/>
                </a:lnTo>
                <a:lnTo>
                  <a:pt x="114300" y="765953"/>
                </a:lnTo>
                <a:lnTo>
                  <a:pt x="0" y="76595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6192668" y="1340251"/>
            <a:ext cx="5160645" cy="457454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r>
              <a:rPr sz="1800" b="1" spc="-5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SIDE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EFFECTS:</a:t>
            </a:r>
            <a:endParaRPr sz="1800">
              <a:latin typeface="Arial"/>
              <a:cs typeface="Arial"/>
            </a:endParaRPr>
          </a:p>
          <a:p>
            <a:pPr marL="280670" marR="512445" algn="just">
              <a:lnSpc>
                <a:spcPts val="2100"/>
              </a:lnSpc>
              <a:spcBef>
                <a:spcPts val="660"/>
              </a:spcBef>
            </a:pPr>
            <a:r>
              <a:rPr sz="1800" dirty="0">
                <a:latin typeface="Arial MT"/>
                <a:cs typeface="Arial MT"/>
              </a:rPr>
              <a:t>Edema, </a:t>
            </a:r>
            <a:r>
              <a:rPr sz="1800" spc="-5" dirty="0">
                <a:latin typeface="Arial MT"/>
                <a:cs typeface="Arial MT"/>
              </a:rPr>
              <a:t>flu-like </a:t>
            </a:r>
            <a:r>
              <a:rPr sz="1800" dirty="0">
                <a:latin typeface="Arial MT"/>
                <a:cs typeface="Arial MT"/>
              </a:rPr>
              <a:t>syndrome, abdominal pain,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diarrhea,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dyspepsia,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nausea,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ulceration,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GI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bleed,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anemia,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headache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insomnia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689"/>
              </a:spcBef>
            </a:pPr>
            <a:r>
              <a:rPr sz="1800" b="1" dirty="0">
                <a:latin typeface="Arial"/>
                <a:cs typeface="Arial"/>
              </a:rPr>
              <a:t>DRUG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INTERACTIONS:</a:t>
            </a:r>
            <a:endParaRPr sz="1800">
              <a:latin typeface="Arial"/>
              <a:cs typeface="Arial"/>
            </a:endParaRPr>
          </a:p>
          <a:p>
            <a:pPr marL="280670" marR="5080">
              <a:lnSpc>
                <a:spcPts val="2100"/>
              </a:lnSpc>
              <a:spcBef>
                <a:spcPts val="660"/>
              </a:spcBef>
            </a:pPr>
            <a:r>
              <a:rPr sz="1800" dirty="0">
                <a:latin typeface="Arial MT"/>
                <a:cs typeface="Arial MT"/>
              </a:rPr>
              <a:t>Decreased</a:t>
            </a:r>
            <a:r>
              <a:rPr sz="1800" spc="7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effect</a:t>
            </a:r>
            <a:r>
              <a:rPr sz="1800" spc="7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ACE</a:t>
            </a:r>
            <a:r>
              <a:rPr sz="1800" spc="7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inhibitors</a:t>
            </a:r>
            <a:r>
              <a:rPr sz="1800" spc="7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diuretics, </a:t>
            </a:r>
            <a:r>
              <a:rPr sz="1800" dirty="0">
                <a:latin typeface="Arial MT"/>
                <a:cs typeface="Arial MT"/>
              </a:rPr>
              <a:t>increased </a:t>
            </a:r>
            <a:r>
              <a:rPr sz="1800" spc="-5" dirty="0">
                <a:latin typeface="Arial MT"/>
                <a:cs typeface="Arial MT"/>
              </a:rPr>
              <a:t>lithium </a:t>
            </a:r>
            <a:r>
              <a:rPr sz="1800" dirty="0">
                <a:latin typeface="Arial MT"/>
                <a:cs typeface="Arial MT"/>
              </a:rPr>
              <a:t>levels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toxicity, 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increased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GI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bleed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risk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 </a:t>
            </a:r>
            <a:r>
              <a:rPr sz="1800" dirty="0">
                <a:latin typeface="Arial MT"/>
                <a:cs typeface="Arial MT"/>
              </a:rPr>
              <a:t>aspirin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5" dirty="0">
                <a:latin typeface="Arial MT"/>
                <a:cs typeface="Arial MT"/>
              </a:rPr>
              <a:t> warfarin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580"/>
              </a:spcBef>
            </a:pPr>
            <a:r>
              <a:rPr sz="1800" b="1" spc="-10" dirty="0">
                <a:latin typeface="Arial"/>
                <a:cs typeface="Arial"/>
              </a:rPr>
              <a:t>ONSET/PEAK/DURATION:</a:t>
            </a:r>
            <a:endParaRPr sz="1800">
              <a:latin typeface="Arial"/>
              <a:cs typeface="Arial"/>
            </a:endParaRPr>
          </a:p>
          <a:p>
            <a:pPr marL="280670">
              <a:lnSpc>
                <a:spcPct val="100000"/>
              </a:lnSpc>
              <a:spcBef>
                <a:spcPts val="540"/>
              </a:spcBef>
            </a:pPr>
            <a:r>
              <a:rPr sz="1800" dirty="0">
                <a:latin typeface="Arial MT"/>
                <a:cs typeface="Arial MT"/>
              </a:rPr>
              <a:t>30-60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min/5-6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hr/20-24 </a:t>
            </a:r>
            <a:r>
              <a:rPr sz="1800" dirty="0">
                <a:latin typeface="Arial MT"/>
                <a:cs typeface="Arial MT"/>
              </a:rPr>
              <a:t>hr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b="1" spc="-20" dirty="0">
                <a:latin typeface="Arial"/>
                <a:cs typeface="Arial"/>
              </a:rPr>
              <a:t>TACTICAL</a:t>
            </a:r>
            <a:r>
              <a:rPr sz="1800" b="1" spc="-45" dirty="0">
                <a:latin typeface="Arial"/>
                <a:cs typeface="Arial"/>
              </a:rPr>
              <a:t> </a:t>
            </a:r>
            <a:r>
              <a:rPr sz="1800" b="1" spc="-15" dirty="0">
                <a:latin typeface="Arial"/>
                <a:cs typeface="Arial"/>
              </a:rPr>
              <a:t>CONSIDERATIONS:</a:t>
            </a:r>
            <a:endParaRPr sz="1800">
              <a:latin typeface="Arial"/>
              <a:cs typeface="Arial"/>
            </a:endParaRPr>
          </a:p>
          <a:p>
            <a:pPr marL="280670" marR="1750060">
              <a:lnSpc>
                <a:spcPts val="2100"/>
              </a:lnSpc>
              <a:spcBef>
                <a:spcPts val="660"/>
              </a:spcBef>
            </a:pPr>
            <a:r>
              <a:rPr sz="1800" dirty="0">
                <a:latin typeface="Arial MT"/>
                <a:cs typeface="Arial MT"/>
              </a:rPr>
              <a:t>Minimal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no mission </a:t>
            </a:r>
            <a:r>
              <a:rPr sz="1800" spc="-5" dirty="0">
                <a:latin typeface="Arial MT"/>
                <a:cs typeface="Arial MT"/>
              </a:rPr>
              <a:t>impact; </a:t>
            </a:r>
            <a:r>
              <a:rPr sz="1800" dirty="0">
                <a:latin typeface="Arial MT"/>
                <a:cs typeface="Arial MT"/>
              </a:rPr>
              <a:t> DO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NOT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give</a:t>
            </a:r>
            <a:r>
              <a:rPr sz="1800" spc="-5" dirty="0">
                <a:latin typeface="Arial MT"/>
                <a:cs typeface="Arial MT"/>
              </a:rPr>
              <a:t> to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K-9</a:t>
            </a:r>
            <a:r>
              <a:rPr sz="1800" spc="-5" dirty="0">
                <a:latin typeface="Arial MT"/>
                <a:cs typeface="Arial MT"/>
              </a:rPr>
              <a:t> casualties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6210053" y="1801163"/>
            <a:ext cx="114300" cy="791210"/>
          </a:xfrm>
          <a:custGeom>
            <a:avLst/>
            <a:gdLst/>
            <a:ahLst/>
            <a:cxnLst/>
            <a:rect l="l" t="t" r="r" b="b"/>
            <a:pathLst>
              <a:path w="114300" h="791210">
                <a:moveTo>
                  <a:pt x="0" y="791207"/>
                </a:moveTo>
                <a:lnTo>
                  <a:pt x="0" y="0"/>
                </a:lnTo>
                <a:lnTo>
                  <a:pt x="114300" y="0"/>
                </a:lnTo>
                <a:lnTo>
                  <a:pt x="114300" y="791207"/>
                </a:lnTo>
                <a:lnTo>
                  <a:pt x="0" y="79120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5101125" y="6045215"/>
            <a:ext cx="31940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P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733978" y="6058984"/>
            <a:ext cx="131254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  <a:tabLst>
                <a:tab pos="464184" algn="l"/>
                <a:tab pos="10058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	W	S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9</a:t>
            </a:fld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54330" y="228123"/>
            <a:ext cx="7023100" cy="953769"/>
          </a:xfrm>
          <a:prstGeom prst="rect">
            <a:avLst/>
          </a:prstGeom>
        </p:spPr>
        <p:txBody>
          <a:bodyPr vert="horz" wrap="square" lIns="0" tIns="69215" rIns="0" bIns="0" rtlCol="0">
            <a:spAutoFit/>
          </a:bodyPr>
          <a:lstStyle/>
          <a:p>
            <a:pPr marL="260350" algn="ctr">
              <a:lnSpc>
                <a:spcPct val="100000"/>
              </a:lnSpc>
              <a:spcBef>
                <a:spcPts val="545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  <a:p>
            <a:pPr marL="12700">
              <a:lnSpc>
                <a:spcPct val="100000"/>
              </a:lnSpc>
              <a:spcBef>
                <a:spcPts val="735"/>
              </a:spcBef>
            </a:pPr>
            <a:r>
              <a:rPr sz="3100" dirty="0">
                <a:solidFill>
                  <a:srgbClr val="921928"/>
                </a:solidFill>
              </a:rPr>
              <a:t>ACETAMINOPHEN</a:t>
            </a:r>
            <a:r>
              <a:rPr sz="3100" spc="-155" dirty="0">
                <a:solidFill>
                  <a:srgbClr val="921928"/>
                </a:solidFill>
              </a:rPr>
              <a:t> </a:t>
            </a:r>
            <a:r>
              <a:rPr sz="3100" dirty="0">
                <a:solidFill>
                  <a:srgbClr val="000000"/>
                </a:solidFill>
              </a:rPr>
              <a:t>ADMINISTRATION</a:t>
            </a:r>
            <a:endParaRPr sz="31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dirty="0"/>
              <a:t>DRUG</a:t>
            </a:r>
            <a:r>
              <a:rPr spc="-35" dirty="0"/>
              <a:t> </a:t>
            </a:r>
            <a:r>
              <a:rPr spc="-5" dirty="0"/>
              <a:t>INTERACTIONS:</a:t>
            </a:r>
          </a:p>
          <a:p>
            <a:pPr marL="238125" algn="just">
              <a:lnSpc>
                <a:spcPct val="100000"/>
              </a:lnSpc>
              <a:spcBef>
                <a:spcPts val="540"/>
              </a:spcBef>
            </a:pPr>
            <a:r>
              <a:rPr b="0" spc="-5" dirty="0">
                <a:latin typeface="Arial MT"/>
                <a:cs typeface="Arial MT"/>
              </a:rPr>
              <a:t>Cholestyramine</a:t>
            </a:r>
            <a:r>
              <a:rPr b="0" dirty="0">
                <a:latin typeface="Arial MT"/>
                <a:cs typeface="Arial MT"/>
              </a:rPr>
              <a:t> may decrease </a:t>
            </a:r>
            <a:r>
              <a:rPr b="0" spc="-5" dirty="0">
                <a:latin typeface="Arial MT"/>
                <a:cs typeface="Arial MT"/>
              </a:rPr>
              <a:t>absorption</a:t>
            </a:r>
          </a:p>
          <a:p>
            <a:pPr marL="238125" marR="118745" algn="just">
              <a:lnSpc>
                <a:spcPts val="2100"/>
              </a:lnSpc>
              <a:spcBef>
                <a:spcPts val="660"/>
              </a:spcBef>
            </a:pPr>
            <a:r>
              <a:rPr b="0" spc="-5" dirty="0">
                <a:latin typeface="Arial MT"/>
                <a:cs typeface="Arial MT"/>
              </a:rPr>
              <a:t>Barbiturates, </a:t>
            </a:r>
            <a:r>
              <a:rPr b="0" dirty="0">
                <a:latin typeface="Arial MT"/>
                <a:cs typeface="Arial MT"/>
              </a:rPr>
              <a:t>carbamazepine, </a:t>
            </a:r>
            <a:r>
              <a:rPr b="0" spc="-5" dirty="0">
                <a:latin typeface="Arial MT"/>
                <a:cs typeface="Arial MT"/>
              </a:rPr>
              <a:t>phenytoin, </a:t>
            </a:r>
            <a:r>
              <a:rPr b="0" spc="-490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rifampin,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and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excessive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alcohol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use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may </a:t>
            </a:r>
            <a:r>
              <a:rPr b="0" spc="-49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increase </a:t>
            </a:r>
            <a:r>
              <a:rPr b="0" spc="-5" dirty="0">
                <a:latin typeface="Arial MT"/>
                <a:cs typeface="Arial MT"/>
              </a:rPr>
              <a:t>potential</a:t>
            </a:r>
            <a:r>
              <a:rPr b="0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for hepatotoxicity</a:t>
            </a: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7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pc="-10" dirty="0"/>
              <a:t>ONSET/PEAK/DURATION:</a:t>
            </a:r>
          </a:p>
          <a:p>
            <a:pPr marL="242570" algn="just">
              <a:lnSpc>
                <a:spcPct val="100000"/>
              </a:lnSpc>
              <a:spcBef>
                <a:spcPts val="540"/>
              </a:spcBef>
            </a:pPr>
            <a:r>
              <a:rPr b="0" dirty="0">
                <a:latin typeface="Arial MT"/>
                <a:cs typeface="Arial MT"/>
              </a:rPr>
              <a:t>20-45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min/1-2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hr/3-4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hr</a:t>
            </a: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pc="-20" dirty="0"/>
              <a:t>TACTICAL</a:t>
            </a:r>
            <a:r>
              <a:rPr spc="-45" dirty="0"/>
              <a:t> </a:t>
            </a:r>
            <a:r>
              <a:rPr spc="-15" dirty="0"/>
              <a:t>CONSIDERATIONS:</a:t>
            </a:r>
          </a:p>
          <a:p>
            <a:pPr marL="242570" marR="1097280">
              <a:lnSpc>
                <a:spcPts val="2100"/>
              </a:lnSpc>
              <a:spcBef>
                <a:spcPts val="660"/>
              </a:spcBef>
            </a:pPr>
            <a:r>
              <a:rPr b="0" dirty="0">
                <a:latin typeface="Arial MT"/>
                <a:cs typeface="Arial MT"/>
              </a:rPr>
              <a:t>Minimal </a:t>
            </a:r>
            <a:r>
              <a:rPr b="0" spc="-5" dirty="0">
                <a:latin typeface="Arial MT"/>
                <a:cs typeface="Arial MT"/>
              </a:rPr>
              <a:t>to </a:t>
            </a:r>
            <a:r>
              <a:rPr b="0" dirty="0">
                <a:latin typeface="Arial MT"/>
                <a:cs typeface="Arial MT"/>
              </a:rPr>
              <a:t>no mission </a:t>
            </a:r>
            <a:r>
              <a:rPr b="0" spc="-5" dirty="0">
                <a:latin typeface="Arial MT"/>
                <a:cs typeface="Arial MT"/>
              </a:rPr>
              <a:t>impact; </a:t>
            </a:r>
            <a:r>
              <a:rPr b="0" dirty="0">
                <a:latin typeface="Arial MT"/>
                <a:cs typeface="Arial MT"/>
              </a:rPr>
              <a:t> DO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NOT</a:t>
            </a:r>
            <a:r>
              <a:rPr b="0" spc="-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give</a:t>
            </a:r>
            <a:r>
              <a:rPr b="0" spc="-5" dirty="0">
                <a:latin typeface="Arial MT"/>
                <a:cs typeface="Arial MT"/>
              </a:rPr>
              <a:t> to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K-9</a:t>
            </a:r>
            <a:r>
              <a:rPr b="0" spc="-5" dirty="0">
                <a:latin typeface="Arial MT"/>
                <a:cs typeface="Arial MT"/>
              </a:rPr>
              <a:t> casualties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5323" y="1405210"/>
            <a:ext cx="6389370" cy="425450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800" b="1" spc="-5" dirty="0">
                <a:latin typeface="Arial"/>
                <a:cs typeface="Arial"/>
              </a:rPr>
              <a:t>DOSAGE(S):</a:t>
            </a:r>
            <a:endParaRPr sz="1800">
              <a:latin typeface="Arial"/>
              <a:cs typeface="Arial"/>
            </a:endParaRPr>
          </a:p>
          <a:p>
            <a:pPr marL="238125">
              <a:lnSpc>
                <a:spcPct val="100000"/>
              </a:lnSpc>
              <a:spcBef>
                <a:spcPts val="540"/>
              </a:spcBef>
            </a:pPr>
            <a:r>
              <a:rPr sz="1800" b="1" spc="-5" dirty="0">
                <a:latin typeface="Arial"/>
                <a:cs typeface="Arial"/>
              </a:rPr>
              <a:t>500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mg,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2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PO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every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8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hours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800" b="1" spc="-5" dirty="0">
                <a:latin typeface="Arial"/>
                <a:cs typeface="Arial"/>
              </a:rPr>
              <a:t>ROUTE(S):</a:t>
            </a:r>
            <a:endParaRPr sz="1800">
              <a:latin typeface="Arial"/>
              <a:cs typeface="Arial"/>
            </a:endParaRPr>
          </a:p>
          <a:p>
            <a:pPr marL="238125">
              <a:lnSpc>
                <a:spcPct val="100000"/>
              </a:lnSpc>
              <a:spcBef>
                <a:spcPts val="540"/>
              </a:spcBef>
            </a:pPr>
            <a:r>
              <a:rPr sz="1800" i="1" spc="-5" dirty="0">
                <a:latin typeface="Arial"/>
                <a:cs typeface="Arial"/>
              </a:rPr>
              <a:t>Acetaminophen </a:t>
            </a:r>
            <a:r>
              <a:rPr sz="1800" i="1" dirty="0">
                <a:latin typeface="Arial"/>
                <a:cs typeface="Arial"/>
              </a:rPr>
              <a:t>is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available</a:t>
            </a:r>
            <a:r>
              <a:rPr sz="1800" i="1" spc="-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in</a:t>
            </a:r>
            <a:r>
              <a:rPr sz="1800" i="1" spc="-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PO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form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800" b="1" spc="-15" dirty="0">
                <a:latin typeface="Arial"/>
                <a:cs typeface="Arial"/>
              </a:rPr>
              <a:t>INDICATIONS:</a:t>
            </a:r>
            <a:endParaRPr sz="1800">
              <a:latin typeface="Arial"/>
              <a:cs typeface="Arial"/>
            </a:endParaRPr>
          </a:p>
          <a:p>
            <a:pPr marL="238125" marR="221615">
              <a:lnSpc>
                <a:spcPts val="2100"/>
              </a:lnSpc>
              <a:spcBef>
                <a:spcPts val="660"/>
              </a:spcBef>
            </a:pPr>
            <a:r>
              <a:rPr sz="1800" spc="-5" dirty="0">
                <a:latin typeface="Arial MT"/>
                <a:cs typeface="Arial MT"/>
              </a:rPr>
              <a:t>For </a:t>
            </a:r>
            <a:r>
              <a:rPr sz="1800" b="1" spc="-5" dirty="0">
                <a:latin typeface="Arial"/>
                <a:cs typeface="Arial"/>
              </a:rPr>
              <a:t>mild </a:t>
            </a:r>
            <a:r>
              <a:rPr sz="1800" b="1" dirty="0">
                <a:latin typeface="Arial"/>
                <a:cs typeface="Arial"/>
              </a:rPr>
              <a:t>to </a:t>
            </a:r>
            <a:r>
              <a:rPr sz="1800" b="1" spc="-5" dirty="0">
                <a:latin typeface="Arial"/>
                <a:cs typeface="Arial"/>
              </a:rPr>
              <a:t>moderate </a:t>
            </a:r>
            <a:r>
              <a:rPr sz="1800" dirty="0">
                <a:latin typeface="Arial MT"/>
                <a:cs typeface="Arial MT"/>
              </a:rPr>
              <a:t>pain management in a </a:t>
            </a:r>
            <a:r>
              <a:rPr sz="1800" spc="-5" dirty="0">
                <a:latin typeface="Arial MT"/>
                <a:cs typeface="Arial MT"/>
              </a:rPr>
              <a:t>casualty that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still</a:t>
            </a:r>
            <a:r>
              <a:rPr sz="1800" dirty="0">
                <a:latin typeface="Arial MT"/>
                <a:cs typeface="Arial MT"/>
              </a:rPr>
              <a:t> able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fight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1800" b="1" spc="-10" dirty="0">
                <a:latin typeface="Arial"/>
                <a:cs typeface="Arial"/>
              </a:rPr>
              <a:t>CONTRAINDICATIONS:</a:t>
            </a:r>
            <a:endParaRPr sz="1800">
              <a:latin typeface="Arial"/>
              <a:cs typeface="Arial"/>
            </a:endParaRPr>
          </a:p>
          <a:p>
            <a:pPr marL="238125">
              <a:lnSpc>
                <a:spcPct val="100000"/>
              </a:lnSpc>
              <a:spcBef>
                <a:spcPts val="540"/>
              </a:spcBef>
            </a:pPr>
            <a:r>
              <a:rPr sz="1800" spc="-5" dirty="0">
                <a:latin typeface="Arial MT"/>
                <a:cs typeface="Arial MT"/>
              </a:rPr>
              <a:t>Hypersensitivity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r>
              <a:rPr sz="1800" b="1" spc="-5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SIDE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EFFECTS:</a:t>
            </a:r>
            <a:endParaRPr sz="1800">
              <a:latin typeface="Arial"/>
              <a:cs typeface="Arial"/>
            </a:endParaRPr>
          </a:p>
          <a:p>
            <a:pPr marL="238125" marR="5080">
              <a:lnSpc>
                <a:spcPts val="2100"/>
              </a:lnSpc>
              <a:spcBef>
                <a:spcPts val="660"/>
              </a:spcBef>
            </a:pPr>
            <a:r>
              <a:rPr sz="1800" dirty="0">
                <a:latin typeface="Arial MT"/>
                <a:cs typeface="Arial MT"/>
              </a:rPr>
              <a:t>Rash, nausea, </a:t>
            </a:r>
            <a:r>
              <a:rPr sz="1800" spc="-5" dirty="0">
                <a:latin typeface="Arial MT"/>
                <a:cs typeface="Arial MT"/>
              </a:rPr>
              <a:t>vomiting, </a:t>
            </a:r>
            <a:r>
              <a:rPr sz="1800" dirty="0">
                <a:latin typeface="Arial MT"/>
                <a:cs typeface="Arial MT"/>
              </a:rPr>
              <a:t>dizziness, </a:t>
            </a:r>
            <a:r>
              <a:rPr sz="1800" spc="-20" dirty="0">
                <a:latin typeface="Arial MT"/>
                <a:cs typeface="Arial MT"/>
              </a:rPr>
              <a:t>lethargy, </a:t>
            </a:r>
            <a:r>
              <a:rPr sz="1800" dirty="0">
                <a:latin typeface="Arial MT"/>
                <a:cs typeface="Arial MT"/>
              </a:rPr>
              <a:t>diaphoresis,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chills or abdominal pain </a:t>
            </a:r>
            <a:r>
              <a:rPr sz="1800" spc="-5" dirty="0">
                <a:latin typeface="Arial MT"/>
                <a:cs typeface="Arial MT"/>
              </a:rPr>
              <a:t>with acute </a:t>
            </a:r>
            <a:r>
              <a:rPr sz="1800" dirty="0">
                <a:latin typeface="Arial MT"/>
                <a:cs typeface="Arial MT"/>
              </a:rPr>
              <a:t>poisoning, </a:t>
            </a:r>
            <a:r>
              <a:rPr sz="1800" spc="-5" dirty="0">
                <a:latin typeface="Arial MT"/>
                <a:cs typeface="Arial MT"/>
              </a:rPr>
              <a:t>elevated </a:t>
            </a:r>
            <a:r>
              <a:rPr sz="1800" spc="-45" dirty="0">
                <a:latin typeface="Arial MT"/>
                <a:cs typeface="Arial MT"/>
              </a:rPr>
              <a:t>LFTs,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hypoglycemia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hepatorenal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failure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hepatic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toxicity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43186" y="1868903"/>
            <a:ext cx="114300" cy="256540"/>
          </a:xfrm>
          <a:custGeom>
            <a:avLst/>
            <a:gdLst/>
            <a:ahLst/>
            <a:cxnLst/>
            <a:rect l="l" t="t" r="r" b="b"/>
            <a:pathLst>
              <a:path w="114300" h="256539">
                <a:moveTo>
                  <a:pt x="0" y="256353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6353"/>
                </a:lnTo>
                <a:lnTo>
                  <a:pt x="0" y="25635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43186" y="2570956"/>
            <a:ext cx="114300" cy="256540"/>
          </a:xfrm>
          <a:custGeom>
            <a:avLst/>
            <a:gdLst/>
            <a:ahLst/>
            <a:cxnLst/>
            <a:rect l="l" t="t" r="r" b="b"/>
            <a:pathLst>
              <a:path w="114300" h="256539">
                <a:moveTo>
                  <a:pt x="0" y="256353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6353"/>
                </a:lnTo>
                <a:lnTo>
                  <a:pt x="0" y="25635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543186" y="3262028"/>
            <a:ext cx="114300" cy="559435"/>
          </a:xfrm>
          <a:custGeom>
            <a:avLst/>
            <a:gdLst/>
            <a:ahLst/>
            <a:cxnLst/>
            <a:rect l="l" t="t" r="r" b="b"/>
            <a:pathLst>
              <a:path w="114300" h="559435">
                <a:moveTo>
                  <a:pt x="0" y="559056"/>
                </a:moveTo>
                <a:lnTo>
                  <a:pt x="0" y="0"/>
                </a:lnTo>
                <a:lnTo>
                  <a:pt x="114300" y="0"/>
                </a:lnTo>
                <a:lnTo>
                  <a:pt x="114300" y="559056"/>
                </a:lnTo>
                <a:lnTo>
                  <a:pt x="0" y="55905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43186" y="4936199"/>
            <a:ext cx="114300" cy="816610"/>
          </a:xfrm>
          <a:custGeom>
            <a:avLst/>
            <a:gdLst/>
            <a:ahLst/>
            <a:cxnLst/>
            <a:rect l="l" t="t" r="r" b="b"/>
            <a:pathLst>
              <a:path w="114300" h="816610">
                <a:moveTo>
                  <a:pt x="0" y="816208"/>
                </a:moveTo>
                <a:lnTo>
                  <a:pt x="0" y="0"/>
                </a:lnTo>
                <a:lnTo>
                  <a:pt x="114300" y="0"/>
                </a:lnTo>
                <a:lnTo>
                  <a:pt x="114300" y="816208"/>
                </a:lnTo>
                <a:lnTo>
                  <a:pt x="0" y="81620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43186" y="4244730"/>
            <a:ext cx="114300" cy="256540"/>
          </a:xfrm>
          <a:custGeom>
            <a:avLst/>
            <a:gdLst/>
            <a:ahLst/>
            <a:cxnLst/>
            <a:rect l="l" t="t" r="r" b="b"/>
            <a:pathLst>
              <a:path w="114300" h="256539">
                <a:moveTo>
                  <a:pt x="0" y="256353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6353"/>
                </a:lnTo>
                <a:lnTo>
                  <a:pt x="0" y="25635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900570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59999" y="0"/>
                </a:moveTo>
                <a:lnTo>
                  <a:pt x="314034" y="2928"/>
                </a:lnTo>
                <a:lnTo>
                  <a:pt x="268676" y="11715"/>
                </a:lnTo>
                <a:lnTo>
                  <a:pt x="224531" y="26360"/>
                </a:lnTo>
                <a:lnTo>
                  <a:pt x="182205" y="46862"/>
                </a:lnTo>
                <a:lnTo>
                  <a:pt x="142306" y="73223"/>
                </a:lnTo>
                <a:lnTo>
                  <a:pt x="105440" y="105441"/>
                </a:lnTo>
                <a:lnTo>
                  <a:pt x="73222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2" y="577692"/>
                </a:lnTo>
                <a:lnTo>
                  <a:pt x="105440" y="614558"/>
                </a:lnTo>
                <a:lnTo>
                  <a:pt x="142306" y="646776"/>
                </a:lnTo>
                <a:lnTo>
                  <a:pt x="182205" y="673137"/>
                </a:lnTo>
                <a:lnTo>
                  <a:pt x="224531" y="693639"/>
                </a:lnTo>
                <a:lnTo>
                  <a:pt x="268676" y="708284"/>
                </a:lnTo>
                <a:lnTo>
                  <a:pt x="314034" y="717071"/>
                </a:lnTo>
                <a:lnTo>
                  <a:pt x="359999" y="719999"/>
                </a:lnTo>
                <a:lnTo>
                  <a:pt x="405964" y="717071"/>
                </a:lnTo>
                <a:lnTo>
                  <a:pt x="451322" y="708284"/>
                </a:lnTo>
                <a:lnTo>
                  <a:pt x="495468" y="693639"/>
                </a:lnTo>
                <a:lnTo>
                  <a:pt x="537793" y="673137"/>
                </a:lnTo>
                <a:lnTo>
                  <a:pt x="577692" y="646776"/>
                </a:lnTo>
                <a:lnTo>
                  <a:pt x="614558" y="614558"/>
                </a:lnTo>
                <a:lnTo>
                  <a:pt x="646776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6" y="142307"/>
                </a:lnTo>
                <a:lnTo>
                  <a:pt x="614558" y="105441"/>
                </a:lnTo>
                <a:lnTo>
                  <a:pt x="577692" y="73223"/>
                </a:lnTo>
                <a:lnTo>
                  <a:pt x="537793" y="46862"/>
                </a:lnTo>
                <a:lnTo>
                  <a:pt x="495468" y="26360"/>
                </a:lnTo>
                <a:lnTo>
                  <a:pt x="451322" y="11715"/>
                </a:lnTo>
                <a:lnTo>
                  <a:pt x="405964" y="2928"/>
                </a:lnTo>
                <a:lnTo>
                  <a:pt x="359999" y="0"/>
                </a:lnTo>
                <a:close/>
              </a:path>
            </a:pathLst>
          </a:custGeom>
          <a:solidFill>
            <a:srgbClr val="D8D9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176537" y="4852972"/>
            <a:ext cx="114300" cy="534035"/>
          </a:xfrm>
          <a:custGeom>
            <a:avLst/>
            <a:gdLst/>
            <a:ahLst/>
            <a:cxnLst/>
            <a:rect l="l" t="t" r="r" b="b"/>
            <a:pathLst>
              <a:path w="114300" h="534035">
                <a:moveTo>
                  <a:pt x="0" y="533674"/>
                </a:moveTo>
                <a:lnTo>
                  <a:pt x="0" y="0"/>
                </a:lnTo>
                <a:lnTo>
                  <a:pt x="114300" y="0"/>
                </a:lnTo>
                <a:lnTo>
                  <a:pt x="114300" y="533674"/>
                </a:lnTo>
                <a:lnTo>
                  <a:pt x="0" y="53367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176538" y="3794804"/>
            <a:ext cx="114300" cy="297815"/>
          </a:xfrm>
          <a:custGeom>
            <a:avLst/>
            <a:gdLst/>
            <a:ahLst/>
            <a:cxnLst/>
            <a:rect l="l" t="t" r="r" b="b"/>
            <a:pathLst>
              <a:path w="114300" h="297814">
                <a:moveTo>
                  <a:pt x="0" y="297722"/>
                </a:moveTo>
                <a:lnTo>
                  <a:pt x="0" y="0"/>
                </a:lnTo>
                <a:lnTo>
                  <a:pt x="114300" y="0"/>
                </a:lnTo>
                <a:lnTo>
                  <a:pt x="114300" y="297722"/>
                </a:lnTo>
                <a:lnTo>
                  <a:pt x="0" y="297722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176538" y="1880086"/>
            <a:ext cx="114300" cy="254635"/>
          </a:xfrm>
          <a:custGeom>
            <a:avLst/>
            <a:gdLst/>
            <a:ahLst/>
            <a:cxnLst/>
            <a:rect l="l" t="t" r="r" b="b"/>
            <a:pathLst>
              <a:path w="114300" h="254635">
                <a:moveTo>
                  <a:pt x="0" y="254548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4548"/>
                </a:lnTo>
                <a:lnTo>
                  <a:pt x="0" y="25454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5" name="object 1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151914" y="1682469"/>
            <a:ext cx="972960" cy="1174501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7176537" y="2236819"/>
            <a:ext cx="114300" cy="749300"/>
          </a:xfrm>
          <a:custGeom>
            <a:avLst/>
            <a:gdLst/>
            <a:ahLst/>
            <a:cxnLst/>
            <a:rect l="l" t="t" r="r" b="b"/>
            <a:pathLst>
              <a:path w="114300" h="749300">
                <a:moveTo>
                  <a:pt x="0" y="749174"/>
                </a:moveTo>
                <a:lnTo>
                  <a:pt x="0" y="0"/>
                </a:lnTo>
                <a:lnTo>
                  <a:pt x="114300" y="0"/>
                </a:lnTo>
                <a:lnTo>
                  <a:pt x="114300" y="749174"/>
                </a:lnTo>
                <a:lnTo>
                  <a:pt x="0" y="74917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5101125" y="6045215"/>
            <a:ext cx="31940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P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733978" y="6058984"/>
            <a:ext cx="131254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  <a:tabLst>
                <a:tab pos="464184" algn="l"/>
                <a:tab pos="10058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	W	S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10</a:t>
            </a:fld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4694" y="16382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9530251" y="6549066"/>
            <a:ext cx="189865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5" dirty="0">
                <a:solidFill>
                  <a:srgbClr val="AFABAB"/>
                </a:solidFill>
                <a:latin typeface="Arial MT"/>
                <a:cs typeface="Arial MT"/>
              </a:rPr>
              <a:t>#TCCC-CMC-PPT-15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07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MAY</a:t>
            </a:r>
            <a:r>
              <a:rPr sz="1000" spc="-4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21</a:t>
            </a:r>
            <a:endParaRPr sz="1000">
              <a:latin typeface="Arial MT"/>
              <a:cs typeface="Arial MT"/>
            </a:endParaRPr>
          </a:p>
        </p:txBody>
      </p:sp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926272" y="505984"/>
            <a:ext cx="833945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ORAL</a:t>
            </a:r>
            <a:r>
              <a:rPr sz="3600" b="1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30" dirty="0">
                <a:solidFill>
                  <a:srgbClr val="FFFFFF"/>
                </a:solidFill>
                <a:latin typeface="Arial"/>
                <a:cs typeface="Arial"/>
              </a:rPr>
              <a:t>MEDICATION</a:t>
            </a:r>
            <a:r>
              <a:rPr sz="3600" b="1" spc="-1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solidFill>
                  <a:srgbClr val="FFFFFF"/>
                </a:solidFill>
                <a:latin typeface="Arial"/>
                <a:cs typeface="Arial"/>
              </a:rPr>
              <a:t>ADMINISTRATION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698006" y="6546242"/>
            <a:ext cx="1727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90" dirty="0">
                <a:solidFill>
                  <a:srgbClr val="767171"/>
                </a:solidFill>
                <a:latin typeface="Arial MT"/>
                <a:cs typeface="Arial MT"/>
              </a:rPr>
              <a:t>11</a:t>
            </a:r>
            <a:endParaRPr sz="1200">
              <a:latin typeface="Arial MT"/>
              <a:cs typeface="Arial MT"/>
            </a:endParaRPr>
          </a:p>
        </p:txBody>
      </p:sp>
      <p:pic>
        <p:nvPicPr>
          <p:cNvPr id="16" name="15a. Oral Medication Administration">
            <a:hlinkClick r:id="" action="ppaction://media"/>
            <a:extLst>
              <a:ext uri="{FF2B5EF4-FFF2-40B4-BE49-F238E27FC236}">
                <a16:creationId xmlns:a16="http://schemas.microsoft.com/office/drawing/2014/main" id="{0AEAE266-9241-12DC-2373-C68463CF601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36928" y="1380744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07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190994" y="734141"/>
            <a:ext cx="3889375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 marR="5080" indent="845819">
              <a:lnSpc>
                <a:spcPts val="2080"/>
              </a:lnSpc>
              <a:spcBef>
                <a:spcPts val="450"/>
              </a:spcBef>
            </a:pP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TRANSMUCOSAL </a:t>
            </a:r>
            <a:r>
              <a:rPr sz="2000" b="1" spc="1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MEDICATION</a:t>
            </a:r>
            <a:r>
              <a:rPr sz="2000" b="1" spc="-114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ADMINISTRATION</a:t>
            </a:r>
            <a:endParaRPr sz="20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531427" y="1868640"/>
            <a:ext cx="4511675" cy="3676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Oral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transmucosal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delivery</a:t>
            </a:r>
            <a:r>
              <a:rPr sz="1800" b="1" spc="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options</a:t>
            </a:r>
            <a:r>
              <a:rPr sz="1800" spc="-5" dirty="0">
                <a:solidFill>
                  <a:srgbClr val="921928"/>
                </a:solidFill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750">
              <a:latin typeface="Arial MT"/>
              <a:cs typeface="Arial MT"/>
            </a:endParaRPr>
          </a:p>
          <a:p>
            <a:pPr marL="203200" marR="5080">
              <a:lnSpc>
                <a:spcPts val="2100"/>
              </a:lnSpc>
            </a:pPr>
            <a:r>
              <a:rPr sz="1800" b="1" spc="-5" dirty="0">
                <a:latin typeface="Arial"/>
                <a:cs typeface="Arial"/>
              </a:rPr>
              <a:t>Sublingual </a:t>
            </a:r>
            <a:r>
              <a:rPr sz="1800" dirty="0">
                <a:latin typeface="Arial MT"/>
                <a:cs typeface="Arial MT"/>
              </a:rPr>
              <a:t>– </a:t>
            </a:r>
            <a:r>
              <a:rPr sz="1800" spc="-5" dirty="0">
                <a:latin typeface="Arial MT"/>
                <a:cs typeface="Arial MT"/>
              </a:rPr>
              <a:t>medication </a:t>
            </a:r>
            <a:r>
              <a:rPr sz="1800" dirty="0">
                <a:latin typeface="Arial MT"/>
                <a:cs typeface="Arial MT"/>
              </a:rPr>
              <a:t>placed under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tongue </a:t>
            </a:r>
            <a:r>
              <a:rPr sz="1800" dirty="0">
                <a:latin typeface="Arial MT"/>
                <a:cs typeface="Arial MT"/>
              </a:rPr>
              <a:t>where it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dissolves</a:t>
            </a:r>
            <a:endParaRPr sz="1800">
              <a:latin typeface="Arial MT"/>
              <a:cs typeface="Arial MT"/>
            </a:endParaRPr>
          </a:p>
          <a:p>
            <a:pPr marL="203835" marR="180975">
              <a:lnSpc>
                <a:spcPts val="2100"/>
              </a:lnSpc>
              <a:spcBef>
                <a:spcPts val="1620"/>
              </a:spcBef>
            </a:pPr>
            <a:r>
              <a:rPr sz="1800" b="1" spc="-15" dirty="0">
                <a:latin typeface="Arial"/>
                <a:cs typeface="Arial"/>
              </a:rPr>
              <a:t>Transbuccal</a:t>
            </a:r>
            <a:r>
              <a:rPr sz="1800" b="1" spc="-5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–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medication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held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between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cheek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 gums</a:t>
            </a:r>
            <a:endParaRPr sz="1800">
              <a:latin typeface="Arial MT"/>
              <a:cs typeface="Arial MT"/>
            </a:endParaRPr>
          </a:p>
          <a:p>
            <a:pPr marL="203835" marR="130810">
              <a:lnSpc>
                <a:spcPts val="2100"/>
              </a:lnSpc>
            </a:pPr>
            <a:r>
              <a:rPr sz="1800" i="1" dirty="0">
                <a:latin typeface="Arial"/>
                <a:cs typeface="Arial"/>
              </a:rPr>
              <a:t>Delivery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enhanced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by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moving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medication </a:t>
            </a:r>
            <a:r>
              <a:rPr sz="1800" i="1" spc="-484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around</a:t>
            </a:r>
            <a:r>
              <a:rPr sz="1800" i="1" spc="-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or</a:t>
            </a:r>
            <a:r>
              <a:rPr sz="1800" i="1" spc="-5" dirty="0">
                <a:latin typeface="Arial"/>
                <a:cs typeface="Arial"/>
              </a:rPr>
              <a:t> side-to-side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700">
              <a:latin typeface="Arial"/>
              <a:cs typeface="Arial"/>
            </a:endParaRPr>
          </a:p>
          <a:p>
            <a:pPr marL="202565" marR="526415">
              <a:lnSpc>
                <a:spcPts val="2100"/>
              </a:lnSpc>
            </a:pPr>
            <a:r>
              <a:rPr sz="1800" b="1" spc="-15" dirty="0">
                <a:latin typeface="Arial"/>
                <a:cs typeface="Arial"/>
              </a:rPr>
              <a:t>Translingual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– </a:t>
            </a:r>
            <a:r>
              <a:rPr sz="1800" spc="-5" dirty="0">
                <a:latin typeface="Arial MT"/>
                <a:cs typeface="Arial MT"/>
              </a:rPr>
              <a:t>medication</a:t>
            </a:r>
            <a:r>
              <a:rPr sz="1800" dirty="0">
                <a:latin typeface="Arial MT"/>
                <a:cs typeface="Arial MT"/>
              </a:rPr>
              <a:t> applied or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placed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on</a:t>
            </a:r>
            <a:r>
              <a:rPr sz="1800" spc="-5" dirty="0">
                <a:latin typeface="Arial MT"/>
                <a:cs typeface="Arial MT"/>
              </a:rPr>
              <a:t> the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top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5" dirty="0">
                <a:latin typeface="Arial MT"/>
                <a:cs typeface="Arial MT"/>
              </a:rPr>
              <a:t> the tongue</a:t>
            </a:r>
            <a:endParaRPr sz="1800">
              <a:latin typeface="Arial MT"/>
              <a:cs typeface="Arial MT"/>
            </a:endParaRPr>
          </a:p>
          <a:p>
            <a:pPr marL="202565" marR="55880">
              <a:lnSpc>
                <a:spcPts val="2100"/>
              </a:lnSpc>
            </a:pPr>
            <a:r>
              <a:rPr sz="1800" i="1" dirty="0">
                <a:latin typeface="Arial"/>
                <a:cs typeface="Arial"/>
              </a:rPr>
              <a:t>Allow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for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dissolution </a:t>
            </a:r>
            <a:r>
              <a:rPr sz="1800" i="1" dirty="0">
                <a:latin typeface="Arial"/>
                <a:cs typeface="Arial"/>
              </a:rPr>
              <a:t>and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avoid</a:t>
            </a:r>
            <a:r>
              <a:rPr sz="1800" i="1" spc="-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swallowing </a:t>
            </a:r>
            <a:r>
              <a:rPr sz="1800" i="1" spc="-484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until </a:t>
            </a:r>
            <a:r>
              <a:rPr sz="1800" i="1" dirty="0">
                <a:latin typeface="Arial"/>
                <a:cs typeface="Arial"/>
              </a:rPr>
              <a:t>dissolved,</a:t>
            </a:r>
            <a:r>
              <a:rPr sz="1800" i="1" spc="-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as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tolerated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70657" y="2535826"/>
            <a:ext cx="114300" cy="473075"/>
          </a:xfrm>
          <a:custGeom>
            <a:avLst/>
            <a:gdLst/>
            <a:ahLst/>
            <a:cxnLst/>
            <a:rect l="l" t="t" r="r" b="b"/>
            <a:pathLst>
              <a:path w="114300" h="473075">
                <a:moveTo>
                  <a:pt x="0" y="472958"/>
                </a:moveTo>
                <a:lnTo>
                  <a:pt x="0" y="0"/>
                </a:lnTo>
                <a:lnTo>
                  <a:pt x="114300" y="0"/>
                </a:lnTo>
                <a:lnTo>
                  <a:pt x="114300" y="472958"/>
                </a:lnTo>
                <a:lnTo>
                  <a:pt x="0" y="47295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70657" y="3165091"/>
            <a:ext cx="114300" cy="473075"/>
          </a:xfrm>
          <a:custGeom>
            <a:avLst/>
            <a:gdLst/>
            <a:ahLst/>
            <a:cxnLst/>
            <a:rect l="l" t="t" r="r" b="b"/>
            <a:pathLst>
              <a:path w="114300" h="473075">
                <a:moveTo>
                  <a:pt x="0" y="472958"/>
                </a:moveTo>
                <a:lnTo>
                  <a:pt x="0" y="0"/>
                </a:lnTo>
                <a:lnTo>
                  <a:pt x="114300" y="0"/>
                </a:lnTo>
                <a:lnTo>
                  <a:pt x="114300" y="472958"/>
                </a:lnTo>
                <a:lnTo>
                  <a:pt x="0" y="47295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900570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59999" y="0"/>
                </a:moveTo>
                <a:lnTo>
                  <a:pt x="314034" y="2928"/>
                </a:lnTo>
                <a:lnTo>
                  <a:pt x="268676" y="11715"/>
                </a:lnTo>
                <a:lnTo>
                  <a:pt x="224531" y="26360"/>
                </a:lnTo>
                <a:lnTo>
                  <a:pt x="182205" y="46862"/>
                </a:lnTo>
                <a:lnTo>
                  <a:pt x="142306" y="73223"/>
                </a:lnTo>
                <a:lnTo>
                  <a:pt x="105440" y="105441"/>
                </a:lnTo>
                <a:lnTo>
                  <a:pt x="73222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2" y="577692"/>
                </a:lnTo>
                <a:lnTo>
                  <a:pt x="105440" y="614558"/>
                </a:lnTo>
                <a:lnTo>
                  <a:pt x="142306" y="646776"/>
                </a:lnTo>
                <a:lnTo>
                  <a:pt x="182205" y="673137"/>
                </a:lnTo>
                <a:lnTo>
                  <a:pt x="224531" y="693639"/>
                </a:lnTo>
                <a:lnTo>
                  <a:pt x="268676" y="708284"/>
                </a:lnTo>
                <a:lnTo>
                  <a:pt x="314034" y="717071"/>
                </a:lnTo>
                <a:lnTo>
                  <a:pt x="359999" y="719999"/>
                </a:lnTo>
                <a:lnTo>
                  <a:pt x="405964" y="717071"/>
                </a:lnTo>
                <a:lnTo>
                  <a:pt x="451322" y="708284"/>
                </a:lnTo>
                <a:lnTo>
                  <a:pt x="495468" y="693639"/>
                </a:lnTo>
                <a:lnTo>
                  <a:pt x="537793" y="673137"/>
                </a:lnTo>
                <a:lnTo>
                  <a:pt x="577692" y="646776"/>
                </a:lnTo>
                <a:lnTo>
                  <a:pt x="614558" y="614558"/>
                </a:lnTo>
                <a:lnTo>
                  <a:pt x="646776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6" y="142307"/>
                </a:lnTo>
                <a:lnTo>
                  <a:pt x="614558" y="105441"/>
                </a:lnTo>
                <a:lnTo>
                  <a:pt x="577692" y="73223"/>
                </a:lnTo>
                <a:lnTo>
                  <a:pt x="537793" y="46862"/>
                </a:lnTo>
                <a:lnTo>
                  <a:pt x="495468" y="26360"/>
                </a:lnTo>
                <a:lnTo>
                  <a:pt x="451322" y="11715"/>
                </a:lnTo>
                <a:lnTo>
                  <a:pt x="405964" y="2928"/>
                </a:lnTo>
                <a:lnTo>
                  <a:pt x="359999" y="0"/>
                </a:lnTo>
                <a:close/>
              </a:path>
            </a:pathLst>
          </a:custGeom>
          <a:solidFill>
            <a:srgbClr val="D8D9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498854" y="2437504"/>
            <a:ext cx="114300" cy="473075"/>
          </a:xfrm>
          <a:custGeom>
            <a:avLst/>
            <a:gdLst/>
            <a:ahLst/>
            <a:cxnLst/>
            <a:rect l="l" t="t" r="r" b="b"/>
            <a:pathLst>
              <a:path w="114300" h="473075">
                <a:moveTo>
                  <a:pt x="0" y="472958"/>
                </a:moveTo>
                <a:lnTo>
                  <a:pt x="0" y="0"/>
                </a:lnTo>
                <a:lnTo>
                  <a:pt x="114300" y="0"/>
                </a:lnTo>
                <a:lnTo>
                  <a:pt x="114300" y="472958"/>
                </a:lnTo>
                <a:lnTo>
                  <a:pt x="0" y="47295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498854" y="3165092"/>
            <a:ext cx="114300" cy="1029335"/>
          </a:xfrm>
          <a:custGeom>
            <a:avLst/>
            <a:gdLst/>
            <a:ahLst/>
            <a:cxnLst/>
            <a:rect l="l" t="t" r="r" b="b"/>
            <a:pathLst>
              <a:path w="114300" h="1029335">
                <a:moveTo>
                  <a:pt x="0" y="1028981"/>
                </a:moveTo>
                <a:lnTo>
                  <a:pt x="0" y="0"/>
                </a:lnTo>
                <a:lnTo>
                  <a:pt x="114300" y="0"/>
                </a:lnTo>
                <a:lnTo>
                  <a:pt x="114300" y="1028981"/>
                </a:lnTo>
                <a:lnTo>
                  <a:pt x="0" y="102898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498854" y="4497363"/>
            <a:ext cx="114300" cy="1029335"/>
          </a:xfrm>
          <a:custGeom>
            <a:avLst/>
            <a:gdLst/>
            <a:ahLst/>
            <a:cxnLst/>
            <a:rect l="l" t="t" r="r" b="b"/>
            <a:pathLst>
              <a:path w="114300" h="1029335">
                <a:moveTo>
                  <a:pt x="0" y="1028981"/>
                </a:moveTo>
                <a:lnTo>
                  <a:pt x="0" y="0"/>
                </a:lnTo>
                <a:lnTo>
                  <a:pt x="114300" y="0"/>
                </a:lnTo>
                <a:lnTo>
                  <a:pt x="114300" y="1028981"/>
                </a:lnTo>
                <a:lnTo>
                  <a:pt x="0" y="102898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433559" y="4101960"/>
            <a:ext cx="2128799" cy="2128799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385439" y="1783079"/>
            <a:ext cx="2128799" cy="2128799"/>
          </a:xfrm>
          <a:prstGeom prst="rect">
            <a:avLst/>
          </a:prstGeom>
        </p:spPr>
      </p:pic>
      <p:grpSp>
        <p:nvGrpSpPr>
          <p:cNvPr id="14" name="object 14"/>
          <p:cNvGrpSpPr/>
          <p:nvPr/>
        </p:nvGrpSpPr>
        <p:grpSpPr>
          <a:xfrm>
            <a:off x="327659" y="4026514"/>
            <a:ext cx="3806190" cy="1120140"/>
            <a:chOff x="327659" y="4026514"/>
            <a:chExt cx="3806190" cy="1120140"/>
          </a:xfrm>
        </p:grpSpPr>
        <p:sp>
          <p:nvSpPr>
            <p:cNvPr id="15" name="object 15"/>
            <p:cNvSpPr/>
            <p:nvPr/>
          </p:nvSpPr>
          <p:spPr>
            <a:xfrm>
              <a:off x="327659" y="4026514"/>
              <a:ext cx="3806190" cy="1120140"/>
            </a:xfrm>
            <a:custGeom>
              <a:avLst/>
              <a:gdLst/>
              <a:ahLst/>
              <a:cxnLst/>
              <a:rect l="l" t="t" r="r" b="b"/>
              <a:pathLst>
                <a:path w="3806190" h="1120139">
                  <a:moveTo>
                    <a:pt x="3731611" y="0"/>
                  </a:moveTo>
                  <a:lnTo>
                    <a:pt x="74578" y="0"/>
                  </a:lnTo>
                  <a:lnTo>
                    <a:pt x="45549" y="5860"/>
                  </a:lnTo>
                  <a:lnTo>
                    <a:pt x="21843" y="21843"/>
                  </a:lnTo>
                  <a:lnTo>
                    <a:pt x="5860" y="45548"/>
                  </a:lnTo>
                  <a:lnTo>
                    <a:pt x="0" y="74578"/>
                  </a:lnTo>
                  <a:lnTo>
                    <a:pt x="0" y="1045551"/>
                  </a:lnTo>
                  <a:lnTo>
                    <a:pt x="5860" y="1074580"/>
                  </a:lnTo>
                  <a:lnTo>
                    <a:pt x="21843" y="1098285"/>
                  </a:lnTo>
                  <a:lnTo>
                    <a:pt x="45549" y="1114268"/>
                  </a:lnTo>
                  <a:lnTo>
                    <a:pt x="74578" y="1120129"/>
                  </a:lnTo>
                  <a:lnTo>
                    <a:pt x="3731611" y="1120129"/>
                  </a:lnTo>
                  <a:lnTo>
                    <a:pt x="3760641" y="1114268"/>
                  </a:lnTo>
                  <a:lnTo>
                    <a:pt x="3784346" y="1098285"/>
                  </a:lnTo>
                  <a:lnTo>
                    <a:pt x="3800329" y="1074580"/>
                  </a:lnTo>
                  <a:lnTo>
                    <a:pt x="3806190" y="1045551"/>
                  </a:lnTo>
                  <a:lnTo>
                    <a:pt x="3806190" y="74578"/>
                  </a:lnTo>
                  <a:lnTo>
                    <a:pt x="3800329" y="45548"/>
                  </a:lnTo>
                  <a:lnTo>
                    <a:pt x="3784346" y="21843"/>
                  </a:lnTo>
                  <a:lnTo>
                    <a:pt x="3760641" y="5860"/>
                  </a:lnTo>
                  <a:lnTo>
                    <a:pt x="3731611" y="0"/>
                  </a:lnTo>
                  <a:close/>
                </a:path>
              </a:pathLst>
            </a:custGeom>
            <a:solidFill>
              <a:srgbClr val="FFF4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92019" y="4201120"/>
              <a:ext cx="516038" cy="431840"/>
            </a:xfrm>
            <a:prstGeom prst="rect">
              <a:avLst/>
            </a:prstGeom>
          </p:spPr>
        </p:pic>
      </p:grpSp>
      <p:sp>
        <p:nvSpPr>
          <p:cNvPr id="17" name="object 17"/>
          <p:cNvSpPr/>
          <p:nvPr/>
        </p:nvSpPr>
        <p:spPr>
          <a:xfrm>
            <a:off x="308609" y="5318771"/>
            <a:ext cx="3806190" cy="1090295"/>
          </a:xfrm>
          <a:custGeom>
            <a:avLst/>
            <a:gdLst/>
            <a:ahLst/>
            <a:cxnLst/>
            <a:rect l="l" t="t" r="r" b="b"/>
            <a:pathLst>
              <a:path w="3806190" h="1090295">
                <a:moveTo>
                  <a:pt x="3733638" y="0"/>
                </a:moveTo>
                <a:lnTo>
                  <a:pt x="72551" y="0"/>
                </a:lnTo>
                <a:lnTo>
                  <a:pt x="44311" y="5701"/>
                </a:lnTo>
                <a:lnTo>
                  <a:pt x="21249" y="21249"/>
                </a:lnTo>
                <a:lnTo>
                  <a:pt x="5701" y="44310"/>
                </a:lnTo>
                <a:lnTo>
                  <a:pt x="0" y="72551"/>
                </a:lnTo>
                <a:lnTo>
                  <a:pt x="0" y="1017138"/>
                </a:lnTo>
                <a:lnTo>
                  <a:pt x="5701" y="1045378"/>
                </a:lnTo>
                <a:lnTo>
                  <a:pt x="21249" y="1068439"/>
                </a:lnTo>
                <a:lnTo>
                  <a:pt x="44311" y="1083988"/>
                </a:lnTo>
                <a:lnTo>
                  <a:pt x="72551" y="1089689"/>
                </a:lnTo>
                <a:lnTo>
                  <a:pt x="3733638" y="1089689"/>
                </a:lnTo>
                <a:lnTo>
                  <a:pt x="3761878" y="1083988"/>
                </a:lnTo>
                <a:lnTo>
                  <a:pt x="3784940" y="1068439"/>
                </a:lnTo>
                <a:lnTo>
                  <a:pt x="3800488" y="1045378"/>
                </a:lnTo>
                <a:lnTo>
                  <a:pt x="3806190" y="1017138"/>
                </a:lnTo>
                <a:lnTo>
                  <a:pt x="3806190" y="72551"/>
                </a:lnTo>
                <a:lnTo>
                  <a:pt x="3800488" y="44310"/>
                </a:lnTo>
                <a:lnTo>
                  <a:pt x="3784940" y="21249"/>
                </a:lnTo>
                <a:lnTo>
                  <a:pt x="3761878" y="5701"/>
                </a:lnTo>
                <a:lnTo>
                  <a:pt x="3733638" y="0"/>
                </a:lnTo>
                <a:close/>
              </a:path>
            </a:pathLst>
          </a:custGeom>
          <a:solidFill>
            <a:srgbClr val="FFF4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pc="-30" dirty="0"/>
              <a:t>ADVANTAGES</a:t>
            </a:r>
          </a:p>
          <a:p>
            <a:pPr marL="12700">
              <a:lnSpc>
                <a:spcPts val="2130"/>
              </a:lnSpc>
            </a:pPr>
            <a:r>
              <a:rPr b="0" dirty="0">
                <a:latin typeface="Arial MT"/>
                <a:cs typeface="Arial MT"/>
              </a:rPr>
              <a:t>of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transmucosal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delivery:</a:t>
            </a:r>
          </a:p>
          <a:p>
            <a:pPr marL="201295" marR="5080">
              <a:lnSpc>
                <a:spcPts val="2100"/>
              </a:lnSpc>
              <a:spcBef>
                <a:spcPts val="860"/>
              </a:spcBef>
            </a:pPr>
            <a:r>
              <a:rPr b="0" dirty="0">
                <a:latin typeface="Arial MT"/>
                <a:cs typeface="Arial MT"/>
              </a:rPr>
              <a:t>Rapid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absorption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(highly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vascular </a:t>
            </a:r>
            <a:r>
              <a:rPr b="0" spc="-484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tissues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that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are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very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permeable)</a:t>
            </a:r>
          </a:p>
          <a:p>
            <a:pPr marL="201295" marR="31115">
              <a:lnSpc>
                <a:spcPts val="2100"/>
              </a:lnSpc>
              <a:spcBef>
                <a:spcPts val="800"/>
              </a:spcBef>
            </a:pPr>
            <a:r>
              <a:rPr b="0" dirty="0">
                <a:latin typeface="Arial MT"/>
                <a:cs typeface="Arial MT"/>
              </a:rPr>
              <a:t>Can </a:t>
            </a:r>
            <a:r>
              <a:rPr b="0" spc="-5" dirty="0">
                <a:latin typeface="Arial MT"/>
                <a:cs typeface="Arial MT"/>
              </a:rPr>
              <a:t>administer without IV </a:t>
            </a:r>
            <a:r>
              <a:rPr b="0" dirty="0">
                <a:latin typeface="Arial MT"/>
                <a:cs typeface="Arial MT"/>
              </a:rPr>
              <a:t>or </a:t>
            </a:r>
            <a:r>
              <a:rPr b="0" spc="-5" dirty="0">
                <a:latin typeface="Arial MT"/>
                <a:cs typeface="Arial MT"/>
              </a:rPr>
              <a:t>IO </a:t>
            </a:r>
            <a:r>
              <a:rPr b="0" dirty="0">
                <a:latin typeface="Arial MT"/>
                <a:cs typeface="Arial MT"/>
              </a:rPr>
              <a:t> access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or</a:t>
            </a:r>
            <a:r>
              <a:rPr b="0" spc="-5" dirty="0">
                <a:latin typeface="Arial MT"/>
                <a:cs typeface="Arial MT"/>
              </a:rPr>
              <a:t> performing IM injection</a:t>
            </a:r>
          </a:p>
          <a:p>
            <a:pPr>
              <a:lnSpc>
                <a:spcPct val="100000"/>
              </a:lnSpc>
            </a:pPr>
            <a:endParaRPr sz="2000">
              <a:latin typeface="Arial MT"/>
              <a:cs typeface="Arial MT"/>
            </a:endParaRPr>
          </a:p>
          <a:p>
            <a:pPr marL="746125" marR="146050">
              <a:lnSpc>
                <a:spcPts val="2100"/>
              </a:lnSpc>
              <a:spcBef>
                <a:spcPts val="1614"/>
              </a:spcBef>
            </a:pPr>
            <a:r>
              <a:rPr b="0" dirty="0">
                <a:latin typeface="Arial MT"/>
                <a:cs typeface="Arial MT"/>
              </a:rPr>
              <a:t>Chewing</a:t>
            </a:r>
            <a:r>
              <a:rPr b="0" spc="-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and</a:t>
            </a:r>
            <a:r>
              <a:rPr b="0" spc="-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swallowing</a:t>
            </a:r>
            <a:r>
              <a:rPr b="0" spc="-3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 </a:t>
            </a:r>
            <a:r>
              <a:rPr b="0" spc="-484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transmucosal</a:t>
            </a:r>
            <a:r>
              <a:rPr b="0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medication </a:t>
            </a:r>
            <a:r>
              <a:rPr b="0" dirty="0">
                <a:latin typeface="Arial MT"/>
                <a:cs typeface="Arial MT"/>
              </a:rPr>
              <a:t> reduces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its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efficacy</a:t>
            </a:r>
          </a:p>
          <a:p>
            <a:pPr>
              <a:lnSpc>
                <a:spcPct val="100000"/>
              </a:lnSpc>
            </a:pPr>
            <a:endParaRPr sz="2000">
              <a:latin typeface="Arial MT"/>
              <a:cs typeface="Arial MT"/>
            </a:endParaRPr>
          </a:p>
          <a:p>
            <a:pPr marL="726440" marR="280670">
              <a:lnSpc>
                <a:spcPts val="2100"/>
              </a:lnSpc>
              <a:spcBef>
                <a:spcPts val="1570"/>
              </a:spcBef>
            </a:pPr>
            <a:r>
              <a:rPr b="0" spc="-5" dirty="0">
                <a:latin typeface="Arial MT"/>
                <a:cs typeface="Arial MT"/>
              </a:rPr>
              <a:t>Do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dirty="0"/>
              <a:t>NOT</a:t>
            </a:r>
            <a:r>
              <a:rPr spc="-20" dirty="0"/>
              <a:t> </a:t>
            </a:r>
            <a:r>
              <a:rPr b="0" dirty="0">
                <a:latin typeface="Arial MT"/>
                <a:cs typeface="Arial MT"/>
              </a:rPr>
              <a:t>allow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casualty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to </a:t>
            </a:r>
            <a:r>
              <a:rPr b="0" spc="-484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eat or drink during 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administration</a:t>
            </a:r>
          </a:p>
        </p:txBody>
      </p:sp>
      <p:pic>
        <p:nvPicPr>
          <p:cNvPr id="19" name="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72969" y="5493375"/>
            <a:ext cx="516038" cy="431840"/>
          </a:xfrm>
          <a:prstGeom prst="rect">
            <a:avLst/>
          </a:prstGeom>
        </p:spPr>
      </p:pic>
      <p:sp>
        <p:nvSpPr>
          <p:cNvPr id="20" name="object 20"/>
          <p:cNvSpPr txBox="1"/>
          <p:nvPr/>
        </p:nvSpPr>
        <p:spPr>
          <a:xfrm>
            <a:off x="5101125" y="6045215"/>
            <a:ext cx="31940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P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733978" y="6058984"/>
            <a:ext cx="131254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  <a:tabLst>
                <a:tab pos="464184" algn="l"/>
                <a:tab pos="10058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	W	S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12</a:t>
            </a:fld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231694" y="713930"/>
            <a:ext cx="5728970" cy="59690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 marR="5080" indent="1369695">
              <a:lnSpc>
                <a:spcPts val="2080"/>
              </a:lnSpc>
              <a:spcBef>
                <a:spcPts val="450"/>
              </a:spcBef>
            </a:pP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ORAL</a:t>
            </a:r>
            <a:r>
              <a:rPr sz="2000" b="1" spc="16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TRANSMUCOSAL </a:t>
            </a:r>
            <a:r>
              <a:rPr sz="2000" b="1" spc="1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921928"/>
                </a:solidFill>
                <a:latin typeface="Arial"/>
                <a:cs typeface="Arial"/>
              </a:rPr>
              <a:t>FENTANYL</a:t>
            </a:r>
            <a:r>
              <a:rPr sz="2000" b="1" spc="-5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15" dirty="0">
                <a:solidFill>
                  <a:srgbClr val="921928"/>
                </a:solidFill>
                <a:latin typeface="Arial"/>
                <a:cs typeface="Arial"/>
              </a:rPr>
              <a:t>CITRATE </a:t>
            </a:r>
            <a:r>
              <a:rPr sz="2000" b="1" spc="5" dirty="0">
                <a:solidFill>
                  <a:srgbClr val="921928"/>
                </a:solidFill>
                <a:latin typeface="Arial"/>
                <a:cs typeface="Arial"/>
              </a:rPr>
              <a:t>(OTFC)</a:t>
            </a:r>
            <a:r>
              <a:rPr sz="2000" b="1" spc="-8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ADMINISTRATION</a:t>
            </a:r>
            <a:endParaRPr sz="20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900570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59999" y="0"/>
                </a:moveTo>
                <a:lnTo>
                  <a:pt x="314034" y="2928"/>
                </a:lnTo>
                <a:lnTo>
                  <a:pt x="268676" y="11715"/>
                </a:lnTo>
                <a:lnTo>
                  <a:pt x="224531" y="26360"/>
                </a:lnTo>
                <a:lnTo>
                  <a:pt x="182205" y="46862"/>
                </a:lnTo>
                <a:lnTo>
                  <a:pt x="142306" y="73223"/>
                </a:lnTo>
                <a:lnTo>
                  <a:pt x="105440" y="105441"/>
                </a:lnTo>
                <a:lnTo>
                  <a:pt x="73222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2" y="577692"/>
                </a:lnTo>
                <a:lnTo>
                  <a:pt x="105440" y="614558"/>
                </a:lnTo>
                <a:lnTo>
                  <a:pt x="142306" y="646776"/>
                </a:lnTo>
                <a:lnTo>
                  <a:pt x="182205" y="673137"/>
                </a:lnTo>
                <a:lnTo>
                  <a:pt x="224531" y="693639"/>
                </a:lnTo>
                <a:lnTo>
                  <a:pt x="268676" y="708284"/>
                </a:lnTo>
                <a:lnTo>
                  <a:pt x="314034" y="717071"/>
                </a:lnTo>
                <a:lnTo>
                  <a:pt x="359999" y="719999"/>
                </a:lnTo>
                <a:lnTo>
                  <a:pt x="405964" y="717071"/>
                </a:lnTo>
                <a:lnTo>
                  <a:pt x="451322" y="708284"/>
                </a:lnTo>
                <a:lnTo>
                  <a:pt x="495468" y="693639"/>
                </a:lnTo>
                <a:lnTo>
                  <a:pt x="537793" y="673137"/>
                </a:lnTo>
                <a:lnTo>
                  <a:pt x="577692" y="646776"/>
                </a:lnTo>
                <a:lnTo>
                  <a:pt x="614558" y="614558"/>
                </a:lnTo>
                <a:lnTo>
                  <a:pt x="646776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6" y="142307"/>
                </a:lnTo>
                <a:lnTo>
                  <a:pt x="614558" y="105441"/>
                </a:lnTo>
                <a:lnTo>
                  <a:pt x="577692" y="73223"/>
                </a:lnTo>
                <a:lnTo>
                  <a:pt x="537793" y="46862"/>
                </a:lnTo>
                <a:lnTo>
                  <a:pt x="495468" y="26360"/>
                </a:lnTo>
                <a:lnTo>
                  <a:pt x="451322" y="11715"/>
                </a:lnTo>
                <a:lnTo>
                  <a:pt x="405964" y="2928"/>
                </a:lnTo>
                <a:lnTo>
                  <a:pt x="359999" y="0"/>
                </a:lnTo>
                <a:close/>
              </a:path>
            </a:pathLst>
          </a:custGeom>
          <a:solidFill>
            <a:srgbClr val="D8D9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91122" y="1877040"/>
            <a:ext cx="13976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DOSAGE(S):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21310" y="2151360"/>
            <a:ext cx="4327525" cy="97790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800" b="1" spc="-5" dirty="0">
                <a:latin typeface="Arial"/>
                <a:cs typeface="Arial"/>
              </a:rPr>
              <a:t>First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Dose </a:t>
            </a:r>
            <a:r>
              <a:rPr sz="1800" b="1" dirty="0">
                <a:latin typeface="Arial"/>
                <a:cs typeface="Arial"/>
              </a:rPr>
              <a:t>800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mcg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of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FENTANYL</a:t>
            </a:r>
            <a:r>
              <a:rPr sz="1800" b="1" spc="-1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OTFC</a:t>
            </a:r>
            <a:endParaRPr sz="1800">
              <a:latin typeface="Arial"/>
              <a:cs typeface="Arial"/>
            </a:endParaRPr>
          </a:p>
          <a:p>
            <a:pPr marL="12700" marR="240665">
              <a:lnSpc>
                <a:spcPts val="2100"/>
              </a:lnSpc>
              <a:spcBef>
                <a:spcPts val="660"/>
              </a:spcBef>
            </a:pPr>
            <a:r>
              <a:rPr sz="1800" b="1" spc="-5" dirty="0">
                <a:latin typeface="Arial"/>
                <a:cs typeface="Arial"/>
              </a:rPr>
              <a:t>Second Dose </a:t>
            </a:r>
            <a:r>
              <a:rPr sz="1800" dirty="0">
                <a:latin typeface="Arial MT"/>
                <a:cs typeface="Arial MT"/>
              </a:rPr>
              <a:t>may be </a:t>
            </a:r>
            <a:r>
              <a:rPr sz="1800" spc="-5" dirty="0">
                <a:latin typeface="Arial MT"/>
                <a:cs typeface="Arial MT"/>
              </a:rPr>
              <a:t>repeated after </a:t>
            </a:r>
            <a:r>
              <a:rPr sz="1800" b="1" spc="-5" dirty="0">
                <a:latin typeface="Arial"/>
                <a:cs typeface="Arial"/>
              </a:rPr>
              <a:t>15 </a:t>
            </a:r>
            <a:r>
              <a:rPr sz="1800" b="1" spc="-49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minutes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if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pain </a:t>
            </a:r>
            <a:r>
              <a:rPr sz="1800" spc="-5" dirty="0">
                <a:latin typeface="Arial MT"/>
                <a:cs typeface="Arial MT"/>
              </a:rPr>
              <a:t>uncontrolled</a:t>
            </a:r>
            <a:r>
              <a:rPr sz="1800" dirty="0">
                <a:latin typeface="Arial MT"/>
                <a:cs typeface="Arial MT"/>
              </a:rPr>
              <a:t> by</a:t>
            </a:r>
            <a:r>
              <a:rPr sz="1800" spc="-5" dirty="0">
                <a:latin typeface="Arial MT"/>
                <a:cs typeface="Arial MT"/>
              </a:rPr>
              <a:t> first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08506" y="2280737"/>
            <a:ext cx="114300" cy="805815"/>
          </a:xfrm>
          <a:custGeom>
            <a:avLst/>
            <a:gdLst/>
            <a:ahLst/>
            <a:cxnLst/>
            <a:rect l="l" t="t" r="r" b="b"/>
            <a:pathLst>
              <a:path w="114300" h="805814">
                <a:moveTo>
                  <a:pt x="0" y="805793"/>
                </a:moveTo>
                <a:lnTo>
                  <a:pt x="0" y="0"/>
                </a:lnTo>
                <a:lnTo>
                  <a:pt x="114300" y="0"/>
                </a:lnTo>
                <a:lnTo>
                  <a:pt x="114300" y="805793"/>
                </a:lnTo>
                <a:lnTo>
                  <a:pt x="0" y="80579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491122" y="3284405"/>
            <a:ext cx="1206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ROUTE(S):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21310" y="3627305"/>
            <a:ext cx="463804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i="1" spc="-5" dirty="0">
                <a:latin typeface="Arial"/>
                <a:cs typeface="Arial"/>
              </a:rPr>
              <a:t>OTFC</a:t>
            </a:r>
            <a:r>
              <a:rPr sz="1800" i="1" dirty="0">
                <a:latin typeface="Arial"/>
                <a:cs typeface="Arial"/>
              </a:rPr>
              <a:t> is </a:t>
            </a:r>
            <a:r>
              <a:rPr sz="1800" i="1" spc="-5" dirty="0">
                <a:latin typeface="Arial"/>
                <a:cs typeface="Arial"/>
              </a:rPr>
              <a:t>administered</a:t>
            </a:r>
            <a:r>
              <a:rPr sz="1800" i="1" spc="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transmucosally</a:t>
            </a:r>
            <a:r>
              <a:rPr sz="1800" i="1" dirty="0">
                <a:latin typeface="Arial"/>
                <a:cs typeface="Arial"/>
              </a:rPr>
              <a:t> –</a:t>
            </a:r>
            <a:r>
              <a:rPr sz="1800" i="1" spc="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place </a:t>
            </a:r>
            <a:r>
              <a:rPr sz="1800" i="1" spc="-484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between</a:t>
            </a:r>
            <a:r>
              <a:rPr sz="1800" i="1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the</a:t>
            </a:r>
            <a:r>
              <a:rPr sz="1800" i="1" dirty="0">
                <a:latin typeface="Arial"/>
                <a:cs typeface="Arial"/>
              </a:rPr>
              <a:t> cheek</a:t>
            </a:r>
            <a:r>
              <a:rPr sz="1800" i="1" spc="-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and gum</a:t>
            </a:r>
            <a:r>
              <a:rPr sz="1800" i="1" spc="-5" dirty="0">
                <a:latin typeface="Arial"/>
                <a:cs typeface="Arial"/>
              </a:rPr>
              <a:t> </a:t>
            </a:r>
            <a:r>
              <a:rPr sz="1800" i="1" spc="-15" dirty="0">
                <a:latin typeface="Arial"/>
                <a:cs typeface="Arial"/>
              </a:rPr>
              <a:t>(Transbuccal)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508506" y="3694757"/>
            <a:ext cx="114300" cy="473709"/>
          </a:xfrm>
          <a:custGeom>
            <a:avLst/>
            <a:gdLst/>
            <a:ahLst/>
            <a:cxnLst/>
            <a:rect l="l" t="t" r="r" b="b"/>
            <a:pathLst>
              <a:path w="114300" h="473710">
                <a:moveTo>
                  <a:pt x="0" y="473242"/>
                </a:moveTo>
                <a:lnTo>
                  <a:pt x="0" y="0"/>
                </a:lnTo>
                <a:lnTo>
                  <a:pt x="114300" y="0"/>
                </a:lnTo>
                <a:lnTo>
                  <a:pt x="114300" y="473242"/>
                </a:lnTo>
                <a:lnTo>
                  <a:pt x="0" y="473242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106908" y="3062216"/>
            <a:ext cx="1780291" cy="3326168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6188111" y="1808460"/>
            <a:ext cx="3382645" cy="105410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OTFC</a:t>
            </a: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b="1" spc="-15" dirty="0">
                <a:latin typeface="Arial"/>
                <a:cs typeface="Arial"/>
              </a:rPr>
              <a:t>ADMINISTRATION:</a:t>
            </a:r>
            <a:endParaRPr sz="1800">
              <a:latin typeface="Arial"/>
              <a:cs typeface="Arial"/>
            </a:endParaRPr>
          </a:p>
          <a:p>
            <a:pPr marL="242570">
              <a:lnSpc>
                <a:spcPct val="100000"/>
              </a:lnSpc>
              <a:spcBef>
                <a:spcPts val="540"/>
              </a:spcBef>
            </a:pPr>
            <a:r>
              <a:rPr sz="1800" dirty="0">
                <a:latin typeface="Arial MT"/>
                <a:cs typeface="Arial MT"/>
              </a:rPr>
              <a:t>Place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between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cheek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gum</a:t>
            </a:r>
            <a:endParaRPr sz="1800">
              <a:latin typeface="Arial MT"/>
              <a:cs typeface="Arial MT"/>
            </a:endParaRPr>
          </a:p>
          <a:p>
            <a:pPr marL="242570">
              <a:lnSpc>
                <a:spcPct val="100000"/>
              </a:lnSpc>
              <a:spcBef>
                <a:spcPts val="540"/>
              </a:spcBef>
            </a:pPr>
            <a:r>
              <a:rPr sz="1800" b="1" spc="-5" dirty="0">
                <a:latin typeface="Arial"/>
                <a:cs typeface="Arial"/>
              </a:rPr>
              <a:t>DO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NOT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chew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swallow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418300" y="2905740"/>
            <a:ext cx="3769995" cy="23952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0" dirty="0">
                <a:latin typeface="Arial MT"/>
                <a:cs typeface="Arial MT"/>
              </a:rPr>
              <a:t>Tape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lozenge-on-a-stick to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casualty’s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finger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OR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attach to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 casualty’s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uniform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-5" dirty="0">
                <a:latin typeface="Arial MT"/>
                <a:cs typeface="Arial MT"/>
              </a:rPr>
              <a:t>plate </a:t>
            </a:r>
            <a:r>
              <a:rPr sz="1800" dirty="0">
                <a:latin typeface="Arial MT"/>
                <a:cs typeface="Arial MT"/>
              </a:rPr>
              <a:t>carrier </a:t>
            </a:r>
            <a:r>
              <a:rPr sz="1800" spc="-5" dirty="0">
                <a:latin typeface="Arial MT"/>
                <a:cs typeface="Arial MT"/>
              </a:rPr>
              <a:t>with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-5" dirty="0">
                <a:latin typeface="Arial MT"/>
                <a:cs typeface="Arial MT"/>
              </a:rPr>
              <a:t>safety </a:t>
            </a:r>
            <a:r>
              <a:rPr sz="1800" dirty="0">
                <a:latin typeface="Arial MT"/>
                <a:cs typeface="Arial MT"/>
              </a:rPr>
              <a:t> pin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rubber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band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1800" dirty="0">
                <a:latin typeface="Arial MT"/>
                <a:cs typeface="Arial MT"/>
              </a:rPr>
              <a:t>Reassess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15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minutes</a:t>
            </a:r>
            <a:endParaRPr sz="1800">
              <a:latin typeface="Arial MT"/>
              <a:cs typeface="Arial MT"/>
            </a:endParaRPr>
          </a:p>
          <a:p>
            <a:pPr marL="12700" marR="788035">
              <a:lnSpc>
                <a:spcPts val="2100"/>
              </a:lnSpc>
              <a:spcBef>
                <a:spcPts val="660"/>
              </a:spcBef>
            </a:pPr>
            <a:r>
              <a:rPr sz="1800" dirty="0">
                <a:latin typeface="Arial MT"/>
                <a:cs typeface="Arial MT"/>
              </a:rPr>
              <a:t>Use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second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lozenge,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other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cheek,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needed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1800" spc="-5" dirty="0">
                <a:latin typeface="Arial MT"/>
                <a:cs typeface="Arial MT"/>
              </a:rPr>
              <a:t>Monitor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 respiratory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depression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6228572" y="2245506"/>
            <a:ext cx="114300" cy="253365"/>
          </a:xfrm>
          <a:custGeom>
            <a:avLst/>
            <a:gdLst/>
            <a:ahLst/>
            <a:cxnLst/>
            <a:rect l="l" t="t" r="r" b="b"/>
            <a:pathLst>
              <a:path w="114300" h="253364">
                <a:moveTo>
                  <a:pt x="0" y="252778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2778"/>
                </a:lnTo>
                <a:lnTo>
                  <a:pt x="0" y="25277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228572" y="2615208"/>
            <a:ext cx="114300" cy="253365"/>
          </a:xfrm>
          <a:custGeom>
            <a:avLst/>
            <a:gdLst/>
            <a:ahLst/>
            <a:cxnLst/>
            <a:rect l="l" t="t" r="r" b="b"/>
            <a:pathLst>
              <a:path w="114300" h="253364">
                <a:moveTo>
                  <a:pt x="0" y="252778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2778"/>
                </a:lnTo>
                <a:lnTo>
                  <a:pt x="0" y="25277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228572" y="2977417"/>
            <a:ext cx="114300" cy="1047115"/>
          </a:xfrm>
          <a:custGeom>
            <a:avLst/>
            <a:gdLst/>
            <a:ahLst/>
            <a:cxnLst/>
            <a:rect l="l" t="t" r="r" b="b"/>
            <a:pathLst>
              <a:path w="114300" h="1047114">
                <a:moveTo>
                  <a:pt x="0" y="1046649"/>
                </a:moveTo>
                <a:lnTo>
                  <a:pt x="0" y="0"/>
                </a:lnTo>
                <a:lnTo>
                  <a:pt x="114300" y="0"/>
                </a:lnTo>
                <a:lnTo>
                  <a:pt x="114300" y="1046649"/>
                </a:lnTo>
                <a:lnTo>
                  <a:pt x="0" y="104664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6228572" y="4130428"/>
            <a:ext cx="114300" cy="253365"/>
          </a:xfrm>
          <a:custGeom>
            <a:avLst/>
            <a:gdLst/>
            <a:ahLst/>
            <a:cxnLst/>
            <a:rect l="l" t="t" r="r" b="b"/>
            <a:pathLst>
              <a:path w="114300" h="253364">
                <a:moveTo>
                  <a:pt x="0" y="252778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2778"/>
                </a:lnTo>
                <a:lnTo>
                  <a:pt x="0" y="25277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228572" y="4466880"/>
            <a:ext cx="114300" cy="554990"/>
          </a:xfrm>
          <a:custGeom>
            <a:avLst/>
            <a:gdLst/>
            <a:ahLst/>
            <a:cxnLst/>
            <a:rect l="l" t="t" r="r" b="b"/>
            <a:pathLst>
              <a:path w="114300" h="554989">
                <a:moveTo>
                  <a:pt x="0" y="554715"/>
                </a:moveTo>
                <a:lnTo>
                  <a:pt x="0" y="0"/>
                </a:lnTo>
                <a:lnTo>
                  <a:pt x="114300" y="0"/>
                </a:lnTo>
                <a:lnTo>
                  <a:pt x="114300" y="554715"/>
                </a:lnTo>
                <a:lnTo>
                  <a:pt x="0" y="554715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228572" y="5119213"/>
            <a:ext cx="114300" cy="253365"/>
          </a:xfrm>
          <a:custGeom>
            <a:avLst/>
            <a:gdLst/>
            <a:ahLst/>
            <a:cxnLst/>
            <a:rect l="l" t="t" r="r" b="b"/>
            <a:pathLst>
              <a:path w="114300" h="253364">
                <a:moveTo>
                  <a:pt x="0" y="252778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2778"/>
                </a:lnTo>
                <a:lnTo>
                  <a:pt x="0" y="25277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44037" y="4425525"/>
            <a:ext cx="5142230" cy="1377950"/>
          </a:xfrm>
          <a:custGeom>
            <a:avLst/>
            <a:gdLst/>
            <a:ahLst/>
            <a:cxnLst/>
            <a:rect l="l" t="t" r="r" b="b"/>
            <a:pathLst>
              <a:path w="5142230" h="1377950">
                <a:moveTo>
                  <a:pt x="5050408" y="0"/>
                </a:moveTo>
                <a:lnTo>
                  <a:pt x="91707" y="0"/>
                </a:lnTo>
                <a:lnTo>
                  <a:pt x="56010" y="7206"/>
                </a:lnTo>
                <a:lnTo>
                  <a:pt x="26860" y="26860"/>
                </a:lnTo>
                <a:lnTo>
                  <a:pt x="7206" y="56011"/>
                </a:lnTo>
                <a:lnTo>
                  <a:pt x="0" y="91707"/>
                </a:lnTo>
                <a:lnTo>
                  <a:pt x="0" y="1285697"/>
                </a:lnTo>
                <a:lnTo>
                  <a:pt x="7206" y="1321394"/>
                </a:lnTo>
                <a:lnTo>
                  <a:pt x="26860" y="1350544"/>
                </a:lnTo>
                <a:lnTo>
                  <a:pt x="56010" y="1370198"/>
                </a:lnTo>
                <a:lnTo>
                  <a:pt x="91707" y="1377405"/>
                </a:lnTo>
                <a:lnTo>
                  <a:pt x="5050408" y="1377405"/>
                </a:lnTo>
                <a:lnTo>
                  <a:pt x="5086105" y="1370198"/>
                </a:lnTo>
                <a:lnTo>
                  <a:pt x="5115255" y="1350544"/>
                </a:lnTo>
                <a:lnTo>
                  <a:pt x="5134908" y="1321394"/>
                </a:lnTo>
                <a:lnTo>
                  <a:pt x="5142115" y="1285697"/>
                </a:lnTo>
                <a:lnTo>
                  <a:pt x="5142115" y="91707"/>
                </a:lnTo>
                <a:lnTo>
                  <a:pt x="5134908" y="56011"/>
                </a:lnTo>
                <a:lnTo>
                  <a:pt x="5115255" y="26860"/>
                </a:lnTo>
                <a:lnTo>
                  <a:pt x="5086105" y="7206"/>
                </a:lnTo>
                <a:lnTo>
                  <a:pt x="5050408" y="0"/>
                </a:lnTo>
                <a:close/>
              </a:path>
            </a:pathLst>
          </a:custGeom>
          <a:solidFill>
            <a:srgbClr val="FFF4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1214197" y="4529863"/>
            <a:ext cx="3761740" cy="10998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Administering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OTFC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 a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prehospital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setting </a:t>
            </a:r>
            <a:r>
              <a:rPr sz="1800" dirty="0">
                <a:latin typeface="Arial MT"/>
                <a:cs typeface="Arial MT"/>
              </a:rPr>
              <a:t>is an </a:t>
            </a:r>
            <a:r>
              <a:rPr sz="1800" spc="-5" dirty="0">
                <a:latin typeface="Arial MT"/>
                <a:cs typeface="Arial MT"/>
              </a:rPr>
              <a:t>off-label </a:t>
            </a:r>
            <a:r>
              <a:rPr sz="1800" dirty="0">
                <a:latin typeface="Arial MT"/>
                <a:cs typeface="Arial MT"/>
              </a:rPr>
              <a:t>use (not </a:t>
            </a:r>
            <a:r>
              <a:rPr sz="1800" spc="-5" dirty="0">
                <a:latin typeface="Arial MT"/>
                <a:cs typeface="Arial MT"/>
              </a:rPr>
              <a:t>FDA </a:t>
            </a:r>
            <a:r>
              <a:rPr sz="1800" dirty="0">
                <a:latin typeface="Arial MT"/>
                <a:cs typeface="Arial MT"/>
              </a:rPr>
              <a:t> approved),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but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consistent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expert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panel</a:t>
            </a:r>
            <a:r>
              <a:rPr sz="1800" spc="-5" dirty="0">
                <a:latin typeface="Arial MT"/>
                <a:cs typeface="Arial MT"/>
              </a:rPr>
              <a:t> recommendations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23" name="object 2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08396" y="4600131"/>
            <a:ext cx="516038" cy="431840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5101125" y="6045215"/>
            <a:ext cx="31940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P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733978" y="6058984"/>
            <a:ext cx="131254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  <a:tabLst>
                <a:tab pos="464184" algn="l"/>
                <a:tab pos="10058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	W	S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13</a:t>
            </a:fld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303049" y="704851"/>
            <a:ext cx="8056880" cy="23031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4178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rgbClr val="921928"/>
                </a:solidFill>
                <a:latin typeface="Arial"/>
                <a:cs typeface="Arial"/>
              </a:rPr>
              <a:t>OTFC</a:t>
            </a:r>
            <a:r>
              <a:rPr sz="3600" b="1" spc="-15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r>
              <a:rPr sz="3600" b="1" spc="-20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cont.</a:t>
            </a:r>
            <a:endParaRPr sz="3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450"/>
              </a:spcBef>
            </a:pPr>
            <a:r>
              <a:rPr sz="1800" b="1" spc="-15" dirty="0">
                <a:latin typeface="Arial"/>
                <a:cs typeface="Arial"/>
              </a:rPr>
              <a:t>INDICATIONS:</a:t>
            </a:r>
            <a:endParaRPr sz="1800">
              <a:latin typeface="Arial"/>
              <a:cs typeface="Arial"/>
            </a:endParaRPr>
          </a:p>
          <a:p>
            <a:pPr marL="248920" marR="3325495">
              <a:lnSpc>
                <a:spcPts val="2100"/>
              </a:lnSpc>
              <a:spcBef>
                <a:spcPts val="660"/>
              </a:spcBef>
            </a:pPr>
            <a:r>
              <a:rPr sz="1800" spc="-5" dirty="0">
                <a:latin typeface="Arial MT"/>
                <a:cs typeface="Arial MT"/>
              </a:rPr>
              <a:t>Fentanyl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5" dirty="0">
                <a:latin typeface="Arial MT"/>
                <a:cs typeface="Arial MT"/>
              </a:rPr>
              <a:t> the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medication</a:t>
            </a:r>
            <a:r>
              <a:rPr sz="1800" dirty="0">
                <a:latin typeface="Arial MT"/>
                <a:cs typeface="Arial MT"/>
              </a:rPr>
              <a:t> of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choice </a:t>
            </a:r>
            <a:r>
              <a:rPr sz="1800" spc="-5" dirty="0">
                <a:latin typeface="Arial MT"/>
                <a:cs typeface="Arial MT"/>
              </a:rPr>
              <a:t>for </a:t>
            </a:r>
            <a:r>
              <a:rPr sz="1800" dirty="0">
                <a:latin typeface="Arial MT"/>
                <a:cs typeface="Arial MT"/>
              </a:rPr>
              <a:t>a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 </a:t>
            </a:r>
            <a:r>
              <a:rPr sz="1800" dirty="0">
                <a:latin typeface="Arial MT"/>
                <a:cs typeface="Arial MT"/>
              </a:rPr>
              <a:t>in mild </a:t>
            </a:r>
            <a:r>
              <a:rPr sz="1800" spc="-5" dirty="0">
                <a:latin typeface="Arial MT"/>
                <a:cs typeface="Arial MT"/>
              </a:rPr>
              <a:t>to moderate </a:t>
            </a:r>
            <a:r>
              <a:rPr sz="1800" dirty="0">
                <a:latin typeface="Arial MT"/>
                <a:cs typeface="Arial MT"/>
              </a:rPr>
              <a:t>pain who </a:t>
            </a:r>
            <a:r>
              <a:rPr sz="1800" b="1" spc="-5" dirty="0">
                <a:latin typeface="Arial"/>
                <a:cs typeface="Arial"/>
              </a:rPr>
              <a:t>IS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NOT </a:t>
            </a:r>
            <a:r>
              <a:rPr sz="1800" dirty="0">
                <a:latin typeface="Arial MT"/>
                <a:cs typeface="Arial MT"/>
              </a:rPr>
              <a:t>in shock or </a:t>
            </a:r>
            <a:r>
              <a:rPr sz="1800" spc="-5" dirty="0">
                <a:latin typeface="Arial MT"/>
                <a:cs typeface="Arial MT"/>
              </a:rPr>
              <a:t>respiratory distress </a:t>
            </a:r>
            <a:r>
              <a:rPr sz="1800" dirty="0">
                <a:latin typeface="Arial MT"/>
                <a:cs typeface="Arial MT"/>
              </a:rPr>
              <a:t>or at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significant </a:t>
            </a:r>
            <a:r>
              <a:rPr sz="1800" dirty="0">
                <a:latin typeface="Arial MT"/>
                <a:cs typeface="Arial MT"/>
              </a:rPr>
              <a:t>risk of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developing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either condition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303049" y="3317368"/>
            <a:ext cx="25482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CONTRAINDICATIONS: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39588" y="3660268"/>
            <a:ext cx="2045970" cy="772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Hypovolemic</a:t>
            </a:r>
            <a:r>
              <a:rPr sz="1800" spc="-5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shock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560"/>
              </a:spcBef>
            </a:pPr>
            <a:r>
              <a:rPr sz="1800" spc="-5" dirty="0">
                <a:latin typeface="Arial MT"/>
                <a:cs typeface="Arial MT"/>
              </a:rPr>
              <a:t>Respiratory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distress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900570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59999" y="0"/>
                </a:moveTo>
                <a:lnTo>
                  <a:pt x="314034" y="2928"/>
                </a:lnTo>
                <a:lnTo>
                  <a:pt x="268676" y="11715"/>
                </a:lnTo>
                <a:lnTo>
                  <a:pt x="224531" y="26360"/>
                </a:lnTo>
                <a:lnTo>
                  <a:pt x="182205" y="46862"/>
                </a:lnTo>
                <a:lnTo>
                  <a:pt x="142306" y="73223"/>
                </a:lnTo>
                <a:lnTo>
                  <a:pt x="105440" y="105441"/>
                </a:lnTo>
                <a:lnTo>
                  <a:pt x="73222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2" y="577692"/>
                </a:lnTo>
                <a:lnTo>
                  <a:pt x="105440" y="614558"/>
                </a:lnTo>
                <a:lnTo>
                  <a:pt x="142306" y="646776"/>
                </a:lnTo>
                <a:lnTo>
                  <a:pt x="182205" y="673137"/>
                </a:lnTo>
                <a:lnTo>
                  <a:pt x="224531" y="693639"/>
                </a:lnTo>
                <a:lnTo>
                  <a:pt x="268676" y="708284"/>
                </a:lnTo>
                <a:lnTo>
                  <a:pt x="314034" y="717071"/>
                </a:lnTo>
                <a:lnTo>
                  <a:pt x="359999" y="719999"/>
                </a:lnTo>
                <a:lnTo>
                  <a:pt x="405964" y="717071"/>
                </a:lnTo>
                <a:lnTo>
                  <a:pt x="451322" y="708284"/>
                </a:lnTo>
                <a:lnTo>
                  <a:pt x="495468" y="693639"/>
                </a:lnTo>
                <a:lnTo>
                  <a:pt x="537793" y="673137"/>
                </a:lnTo>
                <a:lnTo>
                  <a:pt x="577692" y="646776"/>
                </a:lnTo>
                <a:lnTo>
                  <a:pt x="614558" y="614558"/>
                </a:lnTo>
                <a:lnTo>
                  <a:pt x="646776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6" y="142307"/>
                </a:lnTo>
                <a:lnTo>
                  <a:pt x="614558" y="105441"/>
                </a:lnTo>
                <a:lnTo>
                  <a:pt x="577692" y="73223"/>
                </a:lnTo>
                <a:lnTo>
                  <a:pt x="537793" y="46862"/>
                </a:lnTo>
                <a:lnTo>
                  <a:pt x="495468" y="26360"/>
                </a:lnTo>
                <a:lnTo>
                  <a:pt x="451322" y="11715"/>
                </a:lnTo>
                <a:lnTo>
                  <a:pt x="405964" y="2928"/>
                </a:lnTo>
                <a:lnTo>
                  <a:pt x="359999" y="0"/>
                </a:lnTo>
                <a:close/>
              </a:path>
            </a:pathLst>
          </a:custGeom>
          <a:solidFill>
            <a:srgbClr val="D8D9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579096" y="3320498"/>
            <a:ext cx="30949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r>
              <a:rPr sz="1800" b="1" spc="-5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SIDE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EFFECTS: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794996" y="3663398"/>
            <a:ext cx="4079240" cy="13665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Sedation, </a:t>
            </a:r>
            <a:r>
              <a:rPr sz="1800" dirty="0">
                <a:latin typeface="Arial MT"/>
                <a:cs typeface="Arial MT"/>
              </a:rPr>
              <a:t>euphoria, bradycardia,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hypotension, circulatory </a:t>
            </a:r>
            <a:r>
              <a:rPr sz="1800" dirty="0">
                <a:latin typeface="Arial MT"/>
                <a:cs typeface="Arial MT"/>
              </a:rPr>
              <a:t>depression,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miosis,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blurred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vision,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nausea,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vomiting,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laryngospasm, </a:t>
            </a:r>
            <a:r>
              <a:rPr sz="1800" spc="-5" dirty="0">
                <a:latin typeface="Arial MT"/>
                <a:cs typeface="Arial MT"/>
              </a:rPr>
              <a:t>bronchoconstriction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respiratory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depression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596481" y="3730855"/>
            <a:ext cx="114300" cy="1346835"/>
          </a:xfrm>
          <a:custGeom>
            <a:avLst/>
            <a:gdLst/>
            <a:ahLst/>
            <a:cxnLst/>
            <a:rect l="l" t="t" r="r" b="b"/>
            <a:pathLst>
              <a:path w="114300" h="1346835">
                <a:moveTo>
                  <a:pt x="0" y="1346603"/>
                </a:moveTo>
                <a:lnTo>
                  <a:pt x="0" y="0"/>
                </a:lnTo>
                <a:lnTo>
                  <a:pt x="114300" y="0"/>
                </a:lnTo>
                <a:lnTo>
                  <a:pt x="114300" y="1346603"/>
                </a:lnTo>
                <a:lnTo>
                  <a:pt x="0" y="134660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316200" y="3836691"/>
            <a:ext cx="114300" cy="300990"/>
          </a:xfrm>
          <a:custGeom>
            <a:avLst/>
            <a:gdLst/>
            <a:ahLst/>
            <a:cxnLst/>
            <a:rect l="l" t="t" r="r" b="b"/>
            <a:pathLst>
              <a:path w="114300" h="300989">
                <a:moveTo>
                  <a:pt x="0" y="300969"/>
                </a:moveTo>
                <a:lnTo>
                  <a:pt x="0" y="0"/>
                </a:lnTo>
                <a:lnTo>
                  <a:pt x="114300" y="0"/>
                </a:lnTo>
                <a:lnTo>
                  <a:pt x="114300" y="300969"/>
                </a:lnTo>
                <a:lnTo>
                  <a:pt x="0" y="30096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046805" y="3594640"/>
            <a:ext cx="2145977" cy="987637"/>
          </a:xfrm>
          <a:prstGeom prst="rect">
            <a:avLst/>
          </a:prstGeom>
        </p:spPr>
      </p:pic>
      <p:sp>
        <p:nvSpPr>
          <p:cNvPr id="13" name="object 13"/>
          <p:cNvSpPr/>
          <p:nvPr/>
        </p:nvSpPr>
        <p:spPr>
          <a:xfrm>
            <a:off x="1295400" y="4843124"/>
            <a:ext cx="4762500" cy="828040"/>
          </a:xfrm>
          <a:custGeom>
            <a:avLst/>
            <a:gdLst/>
            <a:ahLst/>
            <a:cxnLst/>
            <a:rect l="l" t="t" r="r" b="b"/>
            <a:pathLst>
              <a:path w="4762500" h="828039">
                <a:moveTo>
                  <a:pt x="4649974" y="0"/>
                </a:moveTo>
                <a:lnTo>
                  <a:pt x="112525" y="0"/>
                </a:lnTo>
                <a:lnTo>
                  <a:pt x="68725" y="8842"/>
                </a:lnTo>
                <a:lnTo>
                  <a:pt x="32958" y="32957"/>
                </a:lnTo>
                <a:lnTo>
                  <a:pt x="8842" y="68724"/>
                </a:lnTo>
                <a:lnTo>
                  <a:pt x="0" y="112524"/>
                </a:lnTo>
                <a:lnTo>
                  <a:pt x="0" y="714989"/>
                </a:lnTo>
                <a:lnTo>
                  <a:pt x="8842" y="758789"/>
                </a:lnTo>
                <a:lnTo>
                  <a:pt x="32958" y="794557"/>
                </a:lnTo>
                <a:lnTo>
                  <a:pt x="68725" y="818672"/>
                </a:lnTo>
                <a:lnTo>
                  <a:pt x="112525" y="827515"/>
                </a:lnTo>
                <a:lnTo>
                  <a:pt x="4649974" y="827515"/>
                </a:lnTo>
                <a:lnTo>
                  <a:pt x="4693774" y="818672"/>
                </a:lnTo>
                <a:lnTo>
                  <a:pt x="4729541" y="794557"/>
                </a:lnTo>
                <a:lnTo>
                  <a:pt x="4753657" y="758789"/>
                </a:lnTo>
                <a:lnTo>
                  <a:pt x="4762500" y="714989"/>
                </a:lnTo>
                <a:lnTo>
                  <a:pt x="4762500" y="112524"/>
                </a:lnTo>
                <a:lnTo>
                  <a:pt x="4753657" y="68724"/>
                </a:lnTo>
                <a:lnTo>
                  <a:pt x="4729541" y="32957"/>
                </a:lnTo>
                <a:lnTo>
                  <a:pt x="4693774" y="8842"/>
                </a:lnTo>
                <a:lnTo>
                  <a:pt x="4649974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495657" y="4953560"/>
            <a:ext cx="4168775" cy="584835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 marR="5080">
              <a:lnSpc>
                <a:spcPct val="103800"/>
              </a:lnSpc>
              <a:spcBef>
                <a:spcPts val="15"/>
              </a:spcBef>
            </a:pP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Ketamine</a:t>
            </a:r>
            <a:r>
              <a:rPr sz="1800" b="1" spc="-1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should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used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if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one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these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contraindications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exist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15" name="object 1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186277" y="1737361"/>
            <a:ext cx="4617881" cy="1098662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1316200" y="1983592"/>
            <a:ext cx="114300" cy="1112520"/>
          </a:xfrm>
          <a:custGeom>
            <a:avLst/>
            <a:gdLst/>
            <a:ahLst/>
            <a:cxnLst/>
            <a:rect l="l" t="t" r="r" b="b"/>
            <a:pathLst>
              <a:path w="114300" h="1112520">
                <a:moveTo>
                  <a:pt x="0" y="1111906"/>
                </a:moveTo>
                <a:lnTo>
                  <a:pt x="0" y="0"/>
                </a:lnTo>
                <a:lnTo>
                  <a:pt x="114300" y="0"/>
                </a:lnTo>
                <a:lnTo>
                  <a:pt x="114300" y="1111906"/>
                </a:lnTo>
                <a:lnTo>
                  <a:pt x="0" y="111190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316200" y="4331991"/>
            <a:ext cx="114300" cy="300990"/>
          </a:xfrm>
          <a:custGeom>
            <a:avLst/>
            <a:gdLst/>
            <a:ahLst/>
            <a:cxnLst/>
            <a:rect l="l" t="t" r="r" b="b"/>
            <a:pathLst>
              <a:path w="114300" h="300989">
                <a:moveTo>
                  <a:pt x="0" y="300969"/>
                </a:moveTo>
                <a:lnTo>
                  <a:pt x="0" y="0"/>
                </a:lnTo>
                <a:lnTo>
                  <a:pt x="114300" y="0"/>
                </a:lnTo>
                <a:lnTo>
                  <a:pt x="114300" y="300969"/>
                </a:lnTo>
                <a:lnTo>
                  <a:pt x="0" y="30096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5101125" y="6045215"/>
            <a:ext cx="31940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P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733978" y="6058984"/>
            <a:ext cx="131254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  <a:tabLst>
                <a:tab pos="464184" algn="l"/>
                <a:tab pos="10058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	W	S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14</a:t>
            </a:fld>
            <a:endParaRPr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832448" y="704851"/>
            <a:ext cx="65271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rgbClr val="921928"/>
                </a:solidFill>
                <a:latin typeface="Arial"/>
                <a:cs typeface="Arial"/>
              </a:rPr>
              <a:t>OTFC</a:t>
            </a:r>
            <a:r>
              <a:rPr sz="3600" b="1" spc="-15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r>
              <a:rPr sz="3600" b="1" spc="-20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cont.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900570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59999" y="0"/>
                </a:moveTo>
                <a:lnTo>
                  <a:pt x="314034" y="2928"/>
                </a:lnTo>
                <a:lnTo>
                  <a:pt x="268676" y="11715"/>
                </a:lnTo>
                <a:lnTo>
                  <a:pt x="224531" y="26360"/>
                </a:lnTo>
                <a:lnTo>
                  <a:pt x="182205" y="46862"/>
                </a:lnTo>
                <a:lnTo>
                  <a:pt x="142306" y="73223"/>
                </a:lnTo>
                <a:lnTo>
                  <a:pt x="105440" y="105441"/>
                </a:lnTo>
                <a:lnTo>
                  <a:pt x="73222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2" y="577692"/>
                </a:lnTo>
                <a:lnTo>
                  <a:pt x="105440" y="614558"/>
                </a:lnTo>
                <a:lnTo>
                  <a:pt x="142306" y="646776"/>
                </a:lnTo>
                <a:lnTo>
                  <a:pt x="182205" y="673137"/>
                </a:lnTo>
                <a:lnTo>
                  <a:pt x="224531" y="693639"/>
                </a:lnTo>
                <a:lnTo>
                  <a:pt x="268676" y="708284"/>
                </a:lnTo>
                <a:lnTo>
                  <a:pt x="314034" y="717071"/>
                </a:lnTo>
                <a:lnTo>
                  <a:pt x="359999" y="719999"/>
                </a:lnTo>
                <a:lnTo>
                  <a:pt x="405964" y="717071"/>
                </a:lnTo>
                <a:lnTo>
                  <a:pt x="451322" y="708284"/>
                </a:lnTo>
                <a:lnTo>
                  <a:pt x="495468" y="693639"/>
                </a:lnTo>
                <a:lnTo>
                  <a:pt x="537793" y="673137"/>
                </a:lnTo>
                <a:lnTo>
                  <a:pt x="577692" y="646776"/>
                </a:lnTo>
                <a:lnTo>
                  <a:pt x="614558" y="614558"/>
                </a:lnTo>
                <a:lnTo>
                  <a:pt x="646776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6" y="142307"/>
                </a:lnTo>
                <a:lnTo>
                  <a:pt x="614558" y="105441"/>
                </a:lnTo>
                <a:lnTo>
                  <a:pt x="577692" y="73223"/>
                </a:lnTo>
                <a:lnTo>
                  <a:pt x="537793" y="46862"/>
                </a:lnTo>
                <a:lnTo>
                  <a:pt x="495468" y="26360"/>
                </a:lnTo>
                <a:lnTo>
                  <a:pt x="451322" y="11715"/>
                </a:lnTo>
                <a:lnTo>
                  <a:pt x="405964" y="2928"/>
                </a:lnTo>
                <a:lnTo>
                  <a:pt x="359999" y="0"/>
                </a:lnTo>
                <a:close/>
              </a:path>
            </a:pathLst>
          </a:custGeom>
          <a:solidFill>
            <a:srgbClr val="D8D9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664917" y="1351586"/>
            <a:ext cx="5690870" cy="105410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800" b="1" dirty="0">
                <a:latin typeface="Arial"/>
                <a:cs typeface="Arial"/>
              </a:rPr>
              <a:t>DRUG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INTERACTIONS:</a:t>
            </a:r>
            <a:endParaRPr sz="1800">
              <a:latin typeface="Arial"/>
              <a:cs typeface="Arial"/>
            </a:endParaRPr>
          </a:p>
          <a:p>
            <a:pPr marL="242570" marR="5080">
              <a:lnSpc>
                <a:spcPct val="125000"/>
              </a:lnSpc>
            </a:pPr>
            <a:r>
              <a:rPr sz="1800" dirty="0">
                <a:latin typeface="Arial MT"/>
                <a:cs typeface="Arial MT"/>
              </a:rPr>
              <a:t>Alcohol and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other</a:t>
            </a:r>
            <a:r>
              <a:rPr sz="1800" dirty="0">
                <a:latin typeface="Arial MT"/>
                <a:cs typeface="Arial MT"/>
              </a:rPr>
              <a:t> CNS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depressants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potentiate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effects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MAOIs </a:t>
            </a:r>
            <a:r>
              <a:rPr sz="1800" dirty="0">
                <a:latin typeface="Arial MT"/>
                <a:cs typeface="Arial MT"/>
              </a:rPr>
              <a:t>may</a:t>
            </a:r>
            <a:r>
              <a:rPr sz="1800" spc="-5" dirty="0">
                <a:latin typeface="Arial MT"/>
                <a:cs typeface="Arial MT"/>
              </a:rPr>
              <a:t> precipitate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hypertensive</a:t>
            </a:r>
            <a:r>
              <a:rPr sz="1800" dirty="0">
                <a:latin typeface="Arial MT"/>
                <a:cs typeface="Arial MT"/>
              </a:rPr>
              <a:t> crisis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64917" y="2791766"/>
            <a:ext cx="28409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ONSET/PEAK/DURATION: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95105" y="3134666"/>
            <a:ext cx="50133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15-60 sec</a:t>
            </a:r>
            <a:r>
              <a:rPr sz="1800" spc="-5" dirty="0">
                <a:latin typeface="Arial MT"/>
                <a:cs typeface="Arial MT"/>
              </a:rPr>
              <a:t> (&lt;transmucosal)/20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sec</a:t>
            </a:r>
            <a:r>
              <a:rPr sz="1800" spc="-5" dirty="0">
                <a:latin typeface="Arial MT"/>
                <a:cs typeface="Arial MT"/>
              </a:rPr>
              <a:t> to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4 </a:t>
            </a:r>
            <a:r>
              <a:rPr sz="1800" spc="-5" dirty="0">
                <a:latin typeface="Arial MT"/>
                <a:cs typeface="Arial MT"/>
              </a:rPr>
              <a:t>min/1-2</a:t>
            </a:r>
            <a:r>
              <a:rPr sz="1800" dirty="0">
                <a:latin typeface="Arial MT"/>
                <a:cs typeface="Arial MT"/>
              </a:rPr>
              <a:t> hr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64917" y="3820466"/>
            <a:ext cx="3340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 dirty="0">
                <a:latin typeface="Arial"/>
                <a:cs typeface="Arial"/>
              </a:rPr>
              <a:t>TACTICAL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spc="-15" dirty="0">
                <a:latin typeface="Arial"/>
                <a:cs typeface="Arial"/>
              </a:rPr>
              <a:t>CONSIDERATIONS: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95105" y="4163366"/>
            <a:ext cx="4423410" cy="1442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Casualty </a:t>
            </a:r>
            <a:r>
              <a:rPr sz="1800" dirty="0">
                <a:latin typeface="Arial MT"/>
                <a:cs typeface="Arial MT"/>
              </a:rPr>
              <a:t>weapons,</a:t>
            </a:r>
            <a:r>
              <a:rPr sz="1800" spc="-5" dirty="0">
                <a:latin typeface="Arial MT"/>
                <a:cs typeface="Arial MT"/>
              </a:rPr>
              <a:t> communications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ts val="2130"/>
              </a:lnSpc>
            </a:pP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sensitive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equipment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should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secured</a:t>
            </a:r>
            <a:endParaRPr sz="1800">
              <a:latin typeface="Arial MT"/>
              <a:cs typeface="Arial MT"/>
            </a:endParaRPr>
          </a:p>
          <a:p>
            <a:pPr marL="12700" marR="183515">
              <a:lnSpc>
                <a:spcPts val="2100"/>
              </a:lnSpc>
              <a:spcBef>
                <a:spcPts val="660"/>
              </a:spcBef>
            </a:pPr>
            <a:r>
              <a:rPr sz="1800" spc="-5" dirty="0">
                <a:latin typeface="Arial MT"/>
                <a:cs typeface="Arial MT"/>
              </a:rPr>
              <a:t>Alterations </a:t>
            </a:r>
            <a:r>
              <a:rPr sz="1800" dirty="0">
                <a:latin typeface="Arial MT"/>
                <a:cs typeface="Arial MT"/>
              </a:rPr>
              <a:t>in </a:t>
            </a:r>
            <a:r>
              <a:rPr sz="1800" spc="-5" dirty="0">
                <a:latin typeface="Arial MT"/>
                <a:cs typeface="Arial MT"/>
              </a:rPr>
              <a:t>mental status </a:t>
            </a:r>
            <a:r>
              <a:rPr sz="1800" dirty="0">
                <a:latin typeface="Arial MT"/>
                <a:cs typeface="Arial MT"/>
              </a:rPr>
              <a:t>can adversely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affect </a:t>
            </a:r>
            <a:r>
              <a:rPr sz="1800" dirty="0">
                <a:latin typeface="Arial MT"/>
                <a:cs typeface="Arial MT"/>
              </a:rPr>
              <a:t>assessment </a:t>
            </a:r>
            <a:r>
              <a:rPr sz="1800" spc="-5" dirty="0">
                <a:latin typeface="Arial MT"/>
                <a:cs typeface="Arial MT"/>
              </a:rPr>
              <a:t>for </a:t>
            </a:r>
            <a:r>
              <a:rPr sz="1800" dirty="0">
                <a:latin typeface="Arial MT"/>
                <a:cs typeface="Arial MT"/>
              </a:rPr>
              <a:t>shock </a:t>
            </a:r>
            <a:r>
              <a:rPr sz="1800" spc="-5" dirty="0">
                <a:latin typeface="Arial MT"/>
                <a:cs typeface="Arial MT"/>
              </a:rPr>
              <a:t>and/or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traumatic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brain injury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684540" y="1832418"/>
            <a:ext cx="114300" cy="253365"/>
          </a:xfrm>
          <a:custGeom>
            <a:avLst/>
            <a:gdLst/>
            <a:ahLst/>
            <a:cxnLst/>
            <a:rect l="l" t="t" r="r" b="b"/>
            <a:pathLst>
              <a:path w="114300" h="253364">
                <a:moveTo>
                  <a:pt x="0" y="252778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2778"/>
                </a:lnTo>
                <a:lnTo>
                  <a:pt x="0" y="25277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84540" y="2174669"/>
            <a:ext cx="114300" cy="253365"/>
          </a:xfrm>
          <a:custGeom>
            <a:avLst/>
            <a:gdLst/>
            <a:ahLst/>
            <a:cxnLst/>
            <a:rect l="l" t="t" r="r" b="b"/>
            <a:pathLst>
              <a:path w="114300" h="253364">
                <a:moveTo>
                  <a:pt x="0" y="252778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2778"/>
                </a:lnTo>
                <a:lnTo>
                  <a:pt x="0" y="25277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84540" y="3168491"/>
            <a:ext cx="114300" cy="297815"/>
          </a:xfrm>
          <a:custGeom>
            <a:avLst/>
            <a:gdLst/>
            <a:ahLst/>
            <a:cxnLst/>
            <a:rect l="l" t="t" r="r" b="b"/>
            <a:pathLst>
              <a:path w="114300" h="297814">
                <a:moveTo>
                  <a:pt x="0" y="297722"/>
                </a:moveTo>
                <a:lnTo>
                  <a:pt x="0" y="0"/>
                </a:lnTo>
                <a:lnTo>
                  <a:pt x="114300" y="0"/>
                </a:lnTo>
                <a:lnTo>
                  <a:pt x="114300" y="297722"/>
                </a:lnTo>
                <a:lnTo>
                  <a:pt x="0" y="297722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84540" y="4289376"/>
            <a:ext cx="114300" cy="493395"/>
          </a:xfrm>
          <a:custGeom>
            <a:avLst/>
            <a:gdLst/>
            <a:ahLst/>
            <a:cxnLst/>
            <a:rect l="l" t="t" r="r" b="b"/>
            <a:pathLst>
              <a:path w="114300" h="493395">
                <a:moveTo>
                  <a:pt x="0" y="493325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3325"/>
                </a:lnTo>
                <a:lnTo>
                  <a:pt x="0" y="493325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84540" y="4902427"/>
            <a:ext cx="114300" cy="783590"/>
          </a:xfrm>
          <a:custGeom>
            <a:avLst/>
            <a:gdLst/>
            <a:ahLst/>
            <a:cxnLst/>
            <a:rect l="l" t="t" r="r" b="b"/>
            <a:pathLst>
              <a:path w="114300" h="783589">
                <a:moveTo>
                  <a:pt x="0" y="783477"/>
                </a:moveTo>
                <a:lnTo>
                  <a:pt x="0" y="0"/>
                </a:lnTo>
                <a:lnTo>
                  <a:pt x="114300" y="0"/>
                </a:lnTo>
                <a:lnTo>
                  <a:pt x="114300" y="783477"/>
                </a:lnTo>
                <a:lnTo>
                  <a:pt x="0" y="78347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7222054" y="1214273"/>
            <a:ext cx="3597910" cy="7620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b="1" spc="-5" dirty="0">
                <a:latin typeface="Arial"/>
                <a:cs typeface="Arial"/>
              </a:rPr>
              <a:t>TREAMENT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END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POINTS:</a:t>
            </a:r>
            <a:endParaRPr sz="1800">
              <a:latin typeface="Arial"/>
              <a:cs typeface="Arial"/>
            </a:endParaRPr>
          </a:p>
          <a:p>
            <a:pPr marL="242570">
              <a:lnSpc>
                <a:spcPct val="100000"/>
              </a:lnSpc>
              <a:spcBef>
                <a:spcPts val="740"/>
              </a:spcBef>
            </a:pPr>
            <a:r>
              <a:rPr sz="1800" dirty="0">
                <a:latin typeface="Arial MT"/>
                <a:cs typeface="Arial MT"/>
              </a:rPr>
              <a:t>Pain</a:t>
            </a:r>
            <a:r>
              <a:rPr sz="1800" spc="-5" dirty="0">
                <a:latin typeface="Arial MT"/>
                <a:cs typeface="Arial MT"/>
              </a:rPr>
              <a:t> reduction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(to tolerable</a:t>
            </a:r>
            <a:r>
              <a:rPr sz="1800" dirty="0">
                <a:latin typeface="Arial MT"/>
                <a:cs typeface="Arial MT"/>
              </a:rPr>
              <a:t> level)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452242" y="2044853"/>
            <a:ext cx="3430904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No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respiratory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compromise,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signs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shock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5" dirty="0">
                <a:latin typeface="Arial MT"/>
                <a:cs typeface="Arial MT"/>
              </a:rPr>
              <a:t> altered mentation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222054" y="2679853"/>
            <a:ext cx="166814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AD</a:t>
            </a:r>
            <a:r>
              <a:rPr sz="1800" b="1" spc="-135" dirty="0">
                <a:latin typeface="Arial"/>
                <a:cs typeface="Arial"/>
              </a:rPr>
              <a:t>V</a:t>
            </a:r>
            <a:r>
              <a:rPr sz="1800" b="1" dirty="0">
                <a:latin typeface="Arial"/>
                <a:cs typeface="Arial"/>
              </a:rPr>
              <a:t>AN</a:t>
            </a:r>
            <a:r>
              <a:rPr sz="1800" b="1" spc="-135" dirty="0">
                <a:latin typeface="Arial"/>
                <a:cs typeface="Arial"/>
              </a:rPr>
              <a:t>T</a:t>
            </a:r>
            <a:r>
              <a:rPr sz="1800" b="1" dirty="0">
                <a:latin typeface="Arial"/>
                <a:cs typeface="Arial"/>
              </a:rPr>
              <a:t>A</a:t>
            </a:r>
            <a:r>
              <a:rPr sz="1800" b="1" spc="-5" dirty="0">
                <a:latin typeface="Arial"/>
                <a:cs typeface="Arial"/>
              </a:rPr>
              <a:t>G</a:t>
            </a:r>
            <a:r>
              <a:rPr sz="1800" b="1" dirty="0">
                <a:latin typeface="Arial"/>
                <a:cs typeface="Arial"/>
              </a:rPr>
              <a:t>ES: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452242" y="2954173"/>
            <a:ext cx="3630295" cy="2032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91770">
              <a:lnSpc>
                <a:spcPct val="1343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Rapid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analgesia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b="1" spc="-5" dirty="0">
                <a:solidFill>
                  <a:srgbClr val="921928"/>
                </a:solidFill>
                <a:latin typeface="Arial"/>
                <a:cs typeface="Arial"/>
              </a:rPr>
              <a:t>without</a:t>
            </a: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an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IV/IO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Saves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time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860"/>
              </a:spcBef>
            </a:pPr>
            <a:r>
              <a:rPr sz="1800" dirty="0">
                <a:latin typeface="Arial MT"/>
                <a:cs typeface="Arial MT"/>
              </a:rPr>
              <a:t>Low-light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IV/IO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access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difficult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even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 NVGs</a:t>
            </a:r>
            <a:endParaRPr sz="1800">
              <a:latin typeface="Arial MT"/>
              <a:cs typeface="Arial MT"/>
            </a:endParaRPr>
          </a:p>
          <a:p>
            <a:pPr marL="12700" marR="343535">
              <a:lnSpc>
                <a:spcPts val="2100"/>
              </a:lnSpc>
              <a:spcBef>
                <a:spcPts val="800"/>
              </a:spcBef>
            </a:pPr>
            <a:r>
              <a:rPr sz="1800" spc="-5" dirty="0">
                <a:latin typeface="Arial MT"/>
                <a:cs typeface="Arial MT"/>
              </a:rPr>
              <a:t>Safeguards </a:t>
            </a:r>
            <a:r>
              <a:rPr sz="1800" dirty="0">
                <a:latin typeface="Arial MT"/>
                <a:cs typeface="Arial MT"/>
              </a:rPr>
              <a:t>resources </a:t>
            </a:r>
            <a:r>
              <a:rPr sz="1800" spc="-5" dirty="0">
                <a:latin typeface="Arial MT"/>
                <a:cs typeface="Arial MT"/>
              </a:rPr>
              <a:t>for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casualties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who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might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need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them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7247811" y="1713956"/>
            <a:ext cx="114300" cy="253365"/>
          </a:xfrm>
          <a:custGeom>
            <a:avLst/>
            <a:gdLst/>
            <a:ahLst/>
            <a:cxnLst/>
            <a:rect l="l" t="t" r="r" b="b"/>
            <a:pathLst>
              <a:path w="114300" h="253364">
                <a:moveTo>
                  <a:pt x="0" y="252778"/>
                </a:moveTo>
                <a:lnTo>
                  <a:pt x="0" y="0"/>
                </a:lnTo>
                <a:lnTo>
                  <a:pt x="114300" y="0"/>
                </a:lnTo>
                <a:lnTo>
                  <a:pt x="114300" y="252778"/>
                </a:lnTo>
                <a:lnTo>
                  <a:pt x="0" y="25277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1" name="object 2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702117" y="3824139"/>
            <a:ext cx="838200" cy="914400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585359" y="4898111"/>
            <a:ext cx="1219200" cy="838200"/>
          </a:xfrm>
          <a:prstGeom prst="rect">
            <a:avLst/>
          </a:prstGeom>
        </p:spPr>
      </p:pic>
      <p:sp>
        <p:nvSpPr>
          <p:cNvPr id="23" name="object 23"/>
          <p:cNvSpPr/>
          <p:nvPr/>
        </p:nvSpPr>
        <p:spPr>
          <a:xfrm>
            <a:off x="7247811" y="2091046"/>
            <a:ext cx="114300" cy="502920"/>
          </a:xfrm>
          <a:custGeom>
            <a:avLst/>
            <a:gdLst/>
            <a:ahLst/>
            <a:cxnLst/>
            <a:rect l="l" t="t" r="r" b="b"/>
            <a:pathLst>
              <a:path w="114300" h="502919">
                <a:moveTo>
                  <a:pt x="0" y="502544"/>
                </a:moveTo>
                <a:lnTo>
                  <a:pt x="0" y="0"/>
                </a:lnTo>
                <a:lnTo>
                  <a:pt x="114300" y="0"/>
                </a:lnTo>
                <a:lnTo>
                  <a:pt x="114300" y="502544"/>
                </a:lnTo>
                <a:lnTo>
                  <a:pt x="0" y="50254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7247811" y="3129907"/>
            <a:ext cx="114300" cy="295275"/>
          </a:xfrm>
          <a:custGeom>
            <a:avLst/>
            <a:gdLst/>
            <a:ahLst/>
            <a:cxnLst/>
            <a:rect l="l" t="t" r="r" b="b"/>
            <a:pathLst>
              <a:path w="114300" h="295275">
                <a:moveTo>
                  <a:pt x="0" y="29493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94937"/>
                </a:lnTo>
                <a:lnTo>
                  <a:pt x="0" y="29493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7247811" y="3498437"/>
            <a:ext cx="114300" cy="295275"/>
          </a:xfrm>
          <a:custGeom>
            <a:avLst/>
            <a:gdLst/>
            <a:ahLst/>
            <a:cxnLst/>
            <a:rect l="l" t="t" r="r" b="b"/>
            <a:pathLst>
              <a:path w="114300" h="295275">
                <a:moveTo>
                  <a:pt x="0" y="29493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94937"/>
                </a:lnTo>
                <a:lnTo>
                  <a:pt x="0" y="29493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7247811" y="3897449"/>
            <a:ext cx="114300" cy="525145"/>
          </a:xfrm>
          <a:custGeom>
            <a:avLst/>
            <a:gdLst/>
            <a:ahLst/>
            <a:cxnLst/>
            <a:rect l="l" t="t" r="r" b="b"/>
            <a:pathLst>
              <a:path w="114300" h="525145">
                <a:moveTo>
                  <a:pt x="0" y="524921"/>
                </a:moveTo>
                <a:lnTo>
                  <a:pt x="0" y="0"/>
                </a:lnTo>
                <a:lnTo>
                  <a:pt x="114300" y="0"/>
                </a:lnTo>
                <a:lnTo>
                  <a:pt x="114300" y="524921"/>
                </a:lnTo>
                <a:lnTo>
                  <a:pt x="0" y="52492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247811" y="4548612"/>
            <a:ext cx="114300" cy="525145"/>
          </a:xfrm>
          <a:custGeom>
            <a:avLst/>
            <a:gdLst/>
            <a:ahLst/>
            <a:cxnLst/>
            <a:rect l="l" t="t" r="r" b="b"/>
            <a:pathLst>
              <a:path w="114300" h="525145">
                <a:moveTo>
                  <a:pt x="0" y="524921"/>
                </a:moveTo>
                <a:lnTo>
                  <a:pt x="0" y="0"/>
                </a:lnTo>
                <a:lnTo>
                  <a:pt x="114300" y="0"/>
                </a:lnTo>
                <a:lnTo>
                  <a:pt x="114300" y="524921"/>
                </a:lnTo>
                <a:lnTo>
                  <a:pt x="0" y="52492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7180811" y="5308636"/>
            <a:ext cx="4762500" cy="838200"/>
          </a:xfrm>
          <a:custGeom>
            <a:avLst/>
            <a:gdLst/>
            <a:ahLst/>
            <a:cxnLst/>
            <a:rect l="l" t="t" r="r" b="b"/>
            <a:pathLst>
              <a:path w="4762500" h="838200">
                <a:moveTo>
                  <a:pt x="4648521" y="0"/>
                </a:moveTo>
                <a:lnTo>
                  <a:pt x="113978" y="0"/>
                </a:lnTo>
                <a:lnTo>
                  <a:pt x="69612" y="8956"/>
                </a:lnTo>
                <a:lnTo>
                  <a:pt x="33383" y="33383"/>
                </a:lnTo>
                <a:lnTo>
                  <a:pt x="8956" y="69612"/>
                </a:lnTo>
                <a:lnTo>
                  <a:pt x="0" y="113978"/>
                </a:lnTo>
                <a:lnTo>
                  <a:pt x="0" y="724221"/>
                </a:lnTo>
                <a:lnTo>
                  <a:pt x="8956" y="768587"/>
                </a:lnTo>
                <a:lnTo>
                  <a:pt x="33383" y="804816"/>
                </a:lnTo>
                <a:lnTo>
                  <a:pt x="69612" y="829243"/>
                </a:lnTo>
                <a:lnTo>
                  <a:pt x="113978" y="838199"/>
                </a:lnTo>
                <a:lnTo>
                  <a:pt x="4648521" y="838199"/>
                </a:lnTo>
                <a:lnTo>
                  <a:pt x="4692887" y="829243"/>
                </a:lnTo>
                <a:lnTo>
                  <a:pt x="4729116" y="804816"/>
                </a:lnTo>
                <a:lnTo>
                  <a:pt x="4753543" y="768587"/>
                </a:lnTo>
                <a:lnTo>
                  <a:pt x="4762500" y="724221"/>
                </a:lnTo>
                <a:lnTo>
                  <a:pt x="4762500" y="113978"/>
                </a:lnTo>
                <a:lnTo>
                  <a:pt x="4753543" y="69612"/>
                </a:lnTo>
                <a:lnTo>
                  <a:pt x="4729116" y="33383"/>
                </a:lnTo>
                <a:lnTo>
                  <a:pt x="4692887" y="8956"/>
                </a:lnTo>
                <a:lnTo>
                  <a:pt x="4648521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7381493" y="5422604"/>
            <a:ext cx="4257675" cy="556260"/>
          </a:xfrm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 marR="5080">
              <a:lnSpc>
                <a:spcPct val="104700"/>
              </a:lnSpc>
              <a:spcBef>
                <a:spcPts val="5"/>
              </a:spcBef>
            </a:pPr>
            <a:r>
              <a:rPr sz="1700" b="1" spc="-5" dirty="0">
                <a:latin typeface="Arial"/>
                <a:cs typeface="Arial"/>
              </a:rPr>
              <a:t>800 mcg </a:t>
            </a:r>
            <a:r>
              <a:rPr sz="1700" spc="-5" dirty="0">
                <a:latin typeface="Arial MT"/>
                <a:cs typeface="Arial MT"/>
              </a:rPr>
              <a:t>of </a:t>
            </a:r>
            <a:r>
              <a:rPr sz="1700" b="1" spc="-20" dirty="0">
                <a:solidFill>
                  <a:srgbClr val="921928"/>
                </a:solidFill>
                <a:latin typeface="Arial"/>
                <a:cs typeface="Arial"/>
              </a:rPr>
              <a:t>FENTANYL </a:t>
            </a:r>
            <a:r>
              <a:rPr sz="1700" dirty="0">
                <a:latin typeface="Arial MT"/>
                <a:cs typeface="Arial MT"/>
              </a:rPr>
              <a:t>provided equivalent </a:t>
            </a:r>
            <a:r>
              <a:rPr sz="1700" spc="-459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pain</a:t>
            </a:r>
            <a:r>
              <a:rPr sz="1700" spc="-5" dirty="0">
                <a:latin typeface="Arial MT"/>
                <a:cs typeface="Arial MT"/>
              </a:rPr>
              <a:t> control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spc="-5" dirty="0">
                <a:latin typeface="Arial MT"/>
                <a:cs typeface="Arial MT"/>
              </a:rPr>
              <a:t>to </a:t>
            </a:r>
            <a:r>
              <a:rPr sz="1700" b="1" spc="-5" dirty="0">
                <a:latin typeface="Arial"/>
                <a:cs typeface="Arial"/>
              </a:rPr>
              <a:t>10</a:t>
            </a:r>
            <a:r>
              <a:rPr sz="1700" b="1" dirty="0">
                <a:latin typeface="Arial"/>
                <a:cs typeface="Arial"/>
              </a:rPr>
              <a:t> </a:t>
            </a:r>
            <a:r>
              <a:rPr sz="1700" b="1" spc="-5" dirty="0">
                <a:latin typeface="Arial"/>
                <a:cs typeface="Arial"/>
              </a:rPr>
              <a:t>mg</a:t>
            </a:r>
            <a:r>
              <a:rPr sz="1700" b="1" spc="-10" dirty="0">
                <a:latin typeface="Arial"/>
                <a:cs typeface="Arial"/>
              </a:rPr>
              <a:t> </a:t>
            </a:r>
            <a:r>
              <a:rPr sz="1700" spc="-5" dirty="0">
                <a:latin typeface="Arial MT"/>
                <a:cs typeface="Arial MT"/>
              </a:rPr>
              <a:t>of</a:t>
            </a:r>
            <a:r>
              <a:rPr sz="1700" dirty="0">
                <a:latin typeface="Arial MT"/>
                <a:cs typeface="Arial MT"/>
              </a:rPr>
              <a:t> </a:t>
            </a:r>
            <a:r>
              <a:rPr sz="1700" b="1" spc="-5" dirty="0">
                <a:solidFill>
                  <a:srgbClr val="921928"/>
                </a:solidFill>
                <a:latin typeface="Arial"/>
                <a:cs typeface="Arial"/>
              </a:rPr>
              <a:t>MORPHINE</a:t>
            </a:r>
            <a:endParaRPr sz="17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101125" y="6045215"/>
            <a:ext cx="31940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P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733978" y="6058984"/>
            <a:ext cx="131254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  <a:tabLst>
                <a:tab pos="464184" algn="l"/>
                <a:tab pos="10058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	W	S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2" name="object 3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15</a:t>
            </a:fld>
            <a:endParaRPr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313072" y="715160"/>
            <a:ext cx="7645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ONDANSETRON</a:t>
            </a:r>
            <a:r>
              <a:rPr sz="3600" b="1" spc="-14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47868" y="1653138"/>
            <a:ext cx="13976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DOSAGE(S):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79643" y="2021438"/>
            <a:ext cx="3786504" cy="833119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Ondansetron </a:t>
            </a:r>
            <a:r>
              <a:rPr sz="1800" b="1" dirty="0">
                <a:latin typeface="Arial"/>
                <a:cs typeface="Arial"/>
              </a:rPr>
              <a:t>4 </a:t>
            </a:r>
            <a:r>
              <a:rPr sz="1800" b="1" spc="-5" dirty="0">
                <a:latin typeface="Arial"/>
                <a:cs typeface="Arial"/>
              </a:rPr>
              <a:t>mg </a:t>
            </a:r>
            <a:r>
              <a:rPr sz="1800" dirty="0">
                <a:latin typeface="Arial MT"/>
                <a:cs typeface="Arial MT"/>
              </a:rPr>
              <a:t>q 8 hrs, repeat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after </a:t>
            </a:r>
            <a:r>
              <a:rPr sz="1800" dirty="0">
                <a:latin typeface="Arial MT"/>
                <a:cs typeface="Arial MT"/>
              </a:rPr>
              <a:t>15 min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 persistent symptoms,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no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more</a:t>
            </a:r>
            <a:r>
              <a:rPr sz="1800" spc="-5" dirty="0">
                <a:latin typeface="Arial MT"/>
                <a:cs typeface="Arial MT"/>
              </a:rPr>
              <a:t> than </a:t>
            </a:r>
            <a:r>
              <a:rPr sz="1800" dirty="0">
                <a:latin typeface="Arial MT"/>
                <a:cs typeface="Arial MT"/>
              </a:rPr>
              <a:t>8</a:t>
            </a:r>
            <a:r>
              <a:rPr sz="1800" spc="-5" dirty="0">
                <a:latin typeface="Arial MT"/>
                <a:cs typeface="Arial MT"/>
              </a:rPr>
              <a:t> mg/8 </a:t>
            </a:r>
            <a:r>
              <a:rPr sz="1800" dirty="0">
                <a:latin typeface="Arial MT"/>
                <a:cs typeface="Arial MT"/>
              </a:rPr>
              <a:t>hr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time </a:t>
            </a:r>
            <a:r>
              <a:rPr sz="1800" dirty="0">
                <a:latin typeface="Arial MT"/>
                <a:cs typeface="Arial MT"/>
              </a:rPr>
              <a:t>block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7868" y="3189838"/>
            <a:ext cx="1206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ROUTE(S):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79643" y="3558138"/>
            <a:ext cx="3858895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i="1" spc="-5" dirty="0">
                <a:latin typeface="Arial"/>
                <a:cs typeface="Arial"/>
              </a:rPr>
              <a:t>Ondansetron </a:t>
            </a:r>
            <a:r>
              <a:rPr sz="1800" i="1" dirty="0">
                <a:latin typeface="Arial"/>
                <a:cs typeface="Arial"/>
              </a:rPr>
              <a:t>is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available</a:t>
            </a:r>
            <a:r>
              <a:rPr sz="1800" i="1" spc="-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in</a:t>
            </a:r>
            <a:r>
              <a:rPr sz="1800" i="1" spc="-5" dirty="0">
                <a:latin typeface="Arial"/>
                <a:cs typeface="Arial"/>
              </a:rPr>
              <a:t> </a:t>
            </a:r>
            <a:r>
              <a:rPr sz="1800" i="1" spc="-50" dirty="0">
                <a:latin typeface="Arial"/>
                <a:cs typeface="Arial"/>
              </a:rPr>
              <a:t>IV,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IO,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IM, </a:t>
            </a:r>
            <a:r>
              <a:rPr sz="1800" i="1" spc="-484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or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Oral </a:t>
            </a:r>
            <a:r>
              <a:rPr sz="1800" i="1" dirty="0">
                <a:latin typeface="Arial"/>
                <a:cs typeface="Arial"/>
              </a:rPr>
              <a:t>Dissolving</a:t>
            </a:r>
            <a:r>
              <a:rPr sz="1800" i="1" spc="-5" dirty="0">
                <a:latin typeface="Arial"/>
                <a:cs typeface="Arial"/>
              </a:rPr>
              <a:t> </a:t>
            </a:r>
            <a:r>
              <a:rPr sz="1800" i="1" spc="-30" dirty="0">
                <a:latin typeface="Arial"/>
                <a:cs typeface="Arial"/>
              </a:rPr>
              <a:t>Tablet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(ODT)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form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47868" y="4561438"/>
            <a:ext cx="15709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 dirty="0">
                <a:latin typeface="Arial"/>
                <a:cs typeface="Arial"/>
              </a:rPr>
              <a:t>INDICATIONS: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79643" y="4929738"/>
            <a:ext cx="3762375" cy="833119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Prevention </a:t>
            </a:r>
            <a:r>
              <a:rPr sz="1800" dirty="0">
                <a:latin typeface="Arial MT"/>
                <a:cs typeface="Arial MT"/>
              </a:rPr>
              <a:t>and management of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nausea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5" dirty="0">
                <a:latin typeface="Arial MT"/>
                <a:cs typeface="Arial MT"/>
              </a:rPr>
              <a:t>vomiting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associated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pain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management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medications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520060" y="1524016"/>
            <a:ext cx="3391291" cy="3840241"/>
          </a:xfrm>
          <a:prstGeom prst="rect">
            <a:avLst/>
          </a:prstGeom>
        </p:spPr>
      </p:pic>
      <p:sp>
        <p:nvSpPr>
          <p:cNvPr id="12" name="object 12"/>
          <p:cNvSpPr/>
          <p:nvPr/>
        </p:nvSpPr>
        <p:spPr>
          <a:xfrm>
            <a:off x="4900570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59999" y="0"/>
                </a:moveTo>
                <a:lnTo>
                  <a:pt x="314034" y="2928"/>
                </a:lnTo>
                <a:lnTo>
                  <a:pt x="268676" y="11715"/>
                </a:lnTo>
                <a:lnTo>
                  <a:pt x="224531" y="26360"/>
                </a:lnTo>
                <a:lnTo>
                  <a:pt x="182205" y="46862"/>
                </a:lnTo>
                <a:lnTo>
                  <a:pt x="142306" y="73223"/>
                </a:lnTo>
                <a:lnTo>
                  <a:pt x="105440" y="105441"/>
                </a:lnTo>
                <a:lnTo>
                  <a:pt x="73222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2" y="577692"/>
                </a:lnTo>
                <a:lnTo>
                  <a:pt x="105440" y="614558"/>
                </a:lnTo>
                <a:lnTo>
                  <a:pt x="142306" y="646776"/>
                </a:lnTo>
                <a:lnTo>
                  <a:pt x="182205" y="673137"/>
                </a:lnTo>
                <a:lnTo>
                  <a:pt x="224531" y="693639"/>
                </a:lnTo>
                <a:lnTo>
                  <a:pt x="268676" y="708284"/>
                </a:lnTo>
                <a:lnTo>
                  <a:pt x="314034" y="717071"/>
                </a:lnTo>
                <a:lnTo>
                  <a:pt x="359999" y="719999"/>
                </a:lnTo>
                <a:lnTo>
                  <a:pt x="405964" y="717071"/>
                </a:lnTo>
                <a:lnTo>
                  <a:pt x="451322" y="708284"/>
                </a:lnTo>
                <a:lnTo>
                  <a:pt x="495468" y="693639"/>
                </a:lnTo>
                <a:lnTo>
                  <a:pt x="537793" y="673137"/>
                </a:lnTo>
                <a:lnTo>
                  <a:pt x="577692" y="646776"/>
                </a:lnTo>
                <a:lnTo>
                  <a:pt x="614558" y="614558"/>
                </a:lnTo>
                <a:lnTo>
                  <a:pt x="646776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6" y="142307"/>
                </a:lnTo>
                <a:lnTo>
                  <a:pt x="614558" y="105441"/>
                </a:lnTo>
                <a:lnTo>
                  <a:pt x="577692" y="73223"/>
                </a:lnTo>
                <a:lnTo>
                  <a:pt x="537793" y="46862"/>
                </a:lnTo>
                <a:lnTo>
                  <a:pt x="495468" y="26360"/>
                </a:lnTo>
                <a:lnTo>
                  <a:pt x="451322" y="11715"/>
                </a:lnTo>
                <a:lnTo>
                  <a:pt x="405964" y="2928"/>
                </a:lnTo>
                <a:lnTo>
                  <a:pt x="359999" y="0"/>
                </a:lnTo>
                <a:close/>
              </a:path>
            </a:pathLst>
          </a:custGeom>
          <a:solidFill>
            <a:srgbClr val="D8D9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57202" y="5091927"/>
            <a:ext cx="114300" cy="793115"/>
          </a:xfrm>
          <a:custGeom>
            <a:avLst/>
            <a:gdLst/>
            <a:ahLst/>
            <a:cxnLst/>
            <a:rect l="l" t="t" r="r" b="b"/>
            <a:pathLst>
              <a:path w="114300" h="793114">
                <a:moveTo>
                  <a:pt x="0" y="792760"/>
                </a:moveTo>
                <a:lnTo>
                  <a:pt x="0" y="0"/>
                </a:lnTo>
                <a:lnTo>
                  <a:pt x="114300" y="0"/>
                </a:lnTo>
                <a:lnTo>
                  <a:pt x="114300" y="792760"/>
                </a:lnTo>
                <a:lnTo>
                  <a:pt x="0" y="79276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8130659" y="1690584"/>
            <a:ext cx="25361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CONTRAINDICATIONS</a:t>
            </a:r>
            <a:r>
              <a:rPr sz="1800" spc="-10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384679" y="2074933"/>
            <a:ext cx="16262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Hypersensitivity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130659" y="2612132"/>
            <a:ext cx="30822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r>
              <a:rPr sz="1800" b="1" spc="-5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SIDE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EFFECTS</a:t>
            </a:r>
            <a:r>
              <a:rPr sz="1800" spc="-5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384679" y="2996481"/>
            <a:ext cx="3354704" cy="858519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0380">
              <a:lnSpc>
                <a:spcPct val="101899"/>
              </a:lnSpc>
              <a:spcBef>
                <a:spcPts val="55"/>
              </a:spcBef>
            </a:pPr>
            <a:r>
              <a:rPr sz="1800" dirty="0">
                <a:latin typeface="Arial MT"/>
                <a:cs typeface="Arial MT"/>
              </a:rPr>
              <a:t>Dizziness,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lightheadedness,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headache,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sedation,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40"/>
              </a:spcBef>
            </a:pPr>
            <a:r>
              <a:rPr sz="1800" dirty="0">
                <a:latin typeface="Arial MT"/>
                <a:cs typeface="Arial MT"/>
              </a:rPr>
              <a:t>diarrhea,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constipation,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dry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mouth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8178074" y="2093924"/>
            <a:ext cx="114300" cy="280670"/>
          </a:xfrm>
          <a:custGeom>
            <a:avLst/>
            <a:gdLst/>
            <a:ahLst/>
            <a:cxnLst/>
            <a:rect l="l" t="t" r="r" b="b"/>
            <a:pathLst>
              <a:path w="114300" h="280669">
                <a:moveTo>
                  <a:pt x="0" y="280481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0481"/>
                </a:lnTo>
                <a:lnTo>
                  <a:pt x="0" y="28048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8175598" y="3041054"/>
            <a:ext cx="119380" cy="772795"/>
          </a:xfrm>
          <a:custGeom>
            <a:avLst/>
            <a:gdLst/>
            <a:ahLst/>
            <a:cxnLst/>
            <a:rect l="l" t="t" r="r" b="b"/>
            <a:pathLst>
              <a:path w="119379" h="772795">
                <a:moveTo>
                  <a:pt x="114297" y="0"/>
                </a:moveTo>
                <a:lnTo>
                  <a:pt x="119251" y="771763"/>
                </a:lnTo>
                <a:lnTo>
                  <a:pt x="4954" y="772497"/>
                </a:lnTo>
                <a:lnTo>
                  <a:pt x="0" y="733"/>
                </a:lnTo>
                <a:lnTo>
                  <a:pt x="114297" y="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57202" y="3664517"/>
            <a:ext cx="114300" cy="548005"/>
          </a:xfrm>
          <a:custGeom>
            <a:avLst/>
            <a:gdLst/>
            <a:ahLst/>
            <a:cxnLst/>
            <a:rect l="l" t="t" r="r" b="b"/>
            <a:pathLst>
              <a:path w="114300" h="548004">
                <a:moveTo>
                  <a:pt x="0" y="547391"/>
                </a:moveTo>
                <a:lnTo>
                  <a:pt x="0" y="0"/>
                </a:lnTo>
                <a:lnTo>
                  <a:pt x="114300" y="0"/>
                </a:lnTo>
                <a:lnTo>
                  <a:pt x="114300" y="547391"/>
                </a:lnTo>
                <a:lnTo>
                  <a:pt x="0" y="54739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57202" y="2060652"/>
            <a:ext cx="114300" cy="769620"/>
          </a:xfrm>
          <a:custGeom>
            <a:avLst/>
            <a:gdLst/>
            <a:ahLst/>
            <a:cxnLst/>
            <a:rect l="l" t="t" r="r" b="b"/>
            <a:pathLst>
              <a:path w="114300" h="769619">
                <a:moveTo>
                  <a:pt x="0" y="769160"/>
                </a:moveTo>
                <a:lnTo>
                  <a:pt x="0" y="0"/>
                </a:lnTo>
                <a:lnTo>
                  <a:pt x="114300" y="0"/>
                </a:lnTo>
                <a:lnTo>
                  <a:pt x="114300" y="769160"/>
                </a:lnTo>
                <a:lnTo>
                  <a:pt x="0" y="76916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8126955" y="4779549"/>
            <a:ext cx="3814445" cy="1090295"/>
          </a:xfrm>
          <a:custGeom>
            <a:avLst/>
            <a:gdLst/>
            <a:ahLst/>
            <a:cxnLst/>
            <a:rect l="l" t="t" r="r" b="b"/>
            <a:pathLst>
              <a:path w="3814445" h="1090295">
                <a:moveTo>
                  <a:pt x="3741482" y="0"/>
                </a:moveTo>
                <a:lnTo>
                  <a:pt x="72551" y="0"/>
                </a:lnTo>
                <a:lnTo>
                  <a:pt x="44311" y="5701"/>
                </a:lnTo>
                <a:lnTo>
                  <a:pt x="21249" y="21250"/>
                </a:lnTo>
                <a:lnTo>
                  <a:pt x="5701" y="44311"/>
                </a:lnTo>
                <a:lnTo>
                  <a:pt x="0" y="72552"/>
                </a:lnTo>
                <a:lnTo>
                  <a:pt x="0" y="1017138"/>
                </a:lnTo>
                <a:lnTo>
                  <a:pt x="5701" y="1045379"/>
                </a:lnTo>
                <a:lnTo>
                  <a:pt x="21249" y="1068440"/>
                </a:lnTo>
                <a:lnTo>
                  <a:pt x="44311" y="1083988"/>
                </a:lnTo>
                <a:lnTo>
                  <a:pt x="72551" y="1089690"/>
                </a:lnTo>
                <a:lnTo>
                  <a:pt x="3741482" y="1089690"/>
                </a:lnTo>
                <a:lnTo>
                  <a:pt x="3769722" y="1083988"/>
                </a:lnTo>
                <a:lnTo>
                  <a:pt x="3792783" y="1068440"/>
                </a:lnTo>
                <a:lnTo>
                  <a:pt x="3808332" y="1045379"/>
                </a:lnTo>
                <a:lnTo>
                  <a:pt x="3814033" y="1017138"/>
                </a:lnTo>
                <a:lnTo>
                  <a:pt x="3814033" y="72552"/>
                </a:lnTo>
                <a:lnTo>
                  <a:pt x="3808332" y="44311"/>
                </a:lnTo>
                <a:lnTo>
                  <a:pt x="3792783" y="21250"/>
                </a:lnTo>
                <a:lnTo>
                  <a:pt x="3769722" y="5701"/>
                </a:lnTo>
                <a:lnTo>
                  <a:pt x="3741482" y="0"/>
                </a:lnTo>
                <a:close/>
              </a:path>
            </a:pathLst>
          </a:custGeom>
          <a:solidFill>
            <a:srgbClr val="FFF4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8315505" y="4878278"/>
            <a:ext cx="3063875" cy="833119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In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2014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ondansetron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replaced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promethazine </a:t>
            </a:r>
            <a:r>
              <a:rPr sz="1800" dirty="0">
                <a:latin typeface="Arial MT"/>
                <a:cs typeface="Arial MT"/>
              </a:rPr>
              <a:t>as </a:t>
            </a:r>
            <a:r>
              <a:rPr sz="1800" spc="-5" dirty="0">
                <a:latin typeface="Arial MT"/>
                <a:cs typeface="Arial MT"/>
              </a:rPr>
              <a:t>the TCCC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antiemetic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choice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101125" y="6045215"/>
            <a:ext cx="31940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P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733978" y="6058984"/>
            <a:ext cx="131254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  <a:tabLst>
                <a:tab pos="464184" algn="l"/>
                <a:tab pos="10058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	W	S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16</a:t>
            </a:fld>
            <a:endParaRPr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703509" y="715160"/>
            <a:ext cx="8864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ONDANSETRON</a:t>
            </a:r>
            <a:r>
              <a:rPr sz="3600" b="1" spc="-13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r>
              <a:rPr sz="3600" b="1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cont.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182833" y="1878900"/>
            <a:ext cx="215519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spc="-20" dirty="0">
                <a:latin typeface="Arial"/>
                <a:cs typeface="Arial"/>
              </a:rPr>
              <a:t>TACTICAL 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C</a:t>
            </a:r>
            <a:r>
              <a:rPr sz="1800" b="1" spc="-5" dirty="0">
                <a:latin typeface="Arial"/>
                <a:cs typeface="Arial"/>
              </a:rPr>
              <a:t>O</a:t>
            </a:r>
            <a:r>
              <a:rPr sz="1800" b="1" dirty="0">
                <a:latin typeface="Arial"/>
                <a:cs typeface="Arial"/>
              </a:rPr>
              <a:t>NS</a:t>
            </a:r>
            <a:r>
              <a:rPr sz="1800" b="1" spc="-5" dirty="0">
                <a:latin typeface="Arial"/>
                <a:cs typeface="Arial"/>
              </a:rPr>
              <a:t>I</a:t>
            </a:r>
            <a:r>
              <a:rPr sz="1800" b="1" dirty="0">
                <a:latin typeface="Arial"/>
                <a:cs typeface="Arial"/>
              </a:rPr>
              <a:t>DER</a:t>
            </a:r>
            <a:r>
              <a:rPr sz="1800" b="1" spc="-135" dirty="0">
                <a:latin typeface="Arial"/>
                <a:cs typeface="Arial"/>
              </a:rPr>
              <a:t>A</a:t>
            </a:r>
            <a:r>
              <a:rPr sz="1800" b="1" spc="-5" dirty="0">
                <a:latin typeface="Arial"/>
                <a:cs typeface="Arial"/>
              </a:rPr>
              <a:t>TIO</a:t>
            </a:r>
            <a:r>
              <a:rPr sz="1800" b="1" dirty="0">
                <a:latin typeface="Arial"/>
                <a:cs typeface="Arial"/>
              </a:rPr>
              <a:t>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414608" y="2513900"/>
            <a:ext cx="2809240" cy="1201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Applied </a:t>
            </a:r>
            <a:r>
              <a:rPr sz="1800" spc="-5" dirty="0">
                <a:latin typeface="Arial MT"/>
                <a:cs typeface="Arial MT"/>
              </a:rPr>
              <a:t>translingually </a:t>
            </a:r>
            <a:r>
              <a:rPr sz="1800" dirty="0">
                <a:latin typeface="Arial MT"/>
                <a:cs typeface="Arial MT"/>
              </a:rPr>
              <a:t>by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placing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pill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top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tongue</a:t>
            </a:r>
            <a:endParaRPr sz="1800">
              <a:latin typeface="Arial MT"/>
              <a:cs typeface="Arial MT"/>
            </a:endParaRPr>
          </a:p>
          <a:p>
            <a:pPr marL="12700" marR="22225">
              <a:lnSpc>
                <a:spcPts val="2100"/>
              </a:lnSpc>
              <a:spcBef>
                <a:spcPts val="800"/>
              </a:spcBef>
            </a:pPr>
            <a:r>
              <a:rPr sz="1800" dirty="0">
                <a:latin typeface="Arial MT"/>
                <a:cs typeface="Arial MT"/>
              </a:rPr>
              <a:t>Advise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NOT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swallow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(don’t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take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orally)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182833" y="4152200"/>
            <a:ext cx="166814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AD</a:t>
            </a:r>
            <a:r>
              <a:rPr sz="1800" b="1" spc="-135" dirty="0">
                <a:latin typeface="Arial"/>
                <a:cs typeface="Arial"/>
              </a:rPr>
              <a:t>V</a:t>
            </a:r>
            <a:r>
              <a:rPr sz="1800" b="1" dirty="0">
                <a:latin typeface="Arial"/>
                <a:cs typeface="Arial"/>
              </a:rPr>
              <a:t>AN</a:t>
            </a:r>
            <a:r>
              <a:rPr sz="1800" b="1" spc="-135" dirty="0">
                <a:latin typeface="Arial"/>
                <a:cs typeface="Arial"/>
              </a:rPr>
              <a:t>T</a:t>
            </a:r>
            <a:r>
              <a:rPr sz="1800" b="1" dirty="0">
                <a:latin typeface="Arial"/>
                <a:cs typeface="Arial"/>
              </a:rPr>
              <a:t>A</a:t>
            </a:r>
            <a:r>
              <a:rPr sz="1800" b="1" spc="-5" dirty="0">
                <a:latin typeface="Arial"/>
                <a:cs typeface="Arial"/>
              </a:rPr>
              <a:t>G</a:t>
            </a:r>
            <a:r>
              <a:rPr sz="1800" b="1" dirty="0">
                <a:latin typeface="Arial"/>
                <a:cs typeface="Arial"/>
              </a:rPr>
              <a:t>ES: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14608" y="4482400"/>
            <a:ext cx="2707005" cy="12268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Lack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sedation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mental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status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alteration</a:t>
            </a:r>
            <a:endParaRPr sz="1800">
              <a:latin typeface="Arial MT"/>
              <a:cs typeface="Arial MT"/>
            </a:endParaRPr>
          </a:p>
          <a:p>
            <a:pPr marL="12700" marR="68580">
              <a:lnSpc>
                <a:spcPts val="2600"/>
              </a:lnSpc>
              <a:spcBef>
                <a:spcPts val="40"/>
              </a:spcBef>
            </a:pPr>
            <a:r>
              <a:rPr sz="1800" dirty="0">
                <a:latin typeface="Arial MT"/>
                <a:cs typeface="Arial MT"/>
              </a:rPr>
              <a:t>No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respiratory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depression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No</a:t>
            </a:r>
            <a:r>
              <a:rPr sz="1800" spc="-5" dirty="0">
                <a:latin typeface="Arial MT"/>
                <a:cs typeface="Arial MT"/>
              </a:rPr>
              <a:t> hypotension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866562" y="5985252"/>
            <a:ext cx="720090" cy="720090"/>
          </a:xfrm>
          <a:custGeom>
            <a:avLst/>
            <a:gdLst/>
            <a:ahLst/>
            <a:cxnLst/>
            <a:rect l="l" t="t" r="r" b="b"/>
            <a:pathLst>
              <a:path w="720089" h="720090">
                <a:moveTo>
                  <a:pt x="359999" y="0"/>
                </a:moveTo>
                <a:lnTo>
                  <a:pt x="314034" y="2928"/>
                </a:lnTo>
                <a:lnTo>
                  <a:pt x="268676" y="11715"/>
                </a:lnTo>
                <a:lnTo>
                  <a:pt x="224531" y="26360"/>
                </a:lnTo>
                <a:lnTo>
                  <a:pt x="182205" y="46862"/>
                </a:lnTo>
                <a:lnTo>
                  <a:pt x="142306" y="73223"/>
                </a:lnTo>
                <a:lnTo>
                  <a:pt x="105440" y="105441"/>
                </a:lnTo>
                <a:lnTo>
                  <a:pt x="73222" y="142307"/>
                </a:lnTo>
                <a:lnTo>
                  <a:pt x="46862" y="182206"/>
                </a:lnTo>
                <a:lnTo>
                  <a:pt x="26360" y="224531"/>
                </a:lnTo>
                <a:lnTo>
                  <a:pt x="11715" y="268676"/>
                </a:lnTo>
                <a:lnTo>
                  <a:pt x="2928" y="314035"/>
                </a:lnTo>
                <a:lnTo>
                  <a:pt x="0" y="359999"/>
                </a:lnTo>
                <a:lnTo>
                  <a:pt x="2928" y="405964"/>
                </a:lnTo>
                <a:lnTo>
                  <a:pt x="11715" y="451323"/>
                </a:lnTo>
                <a:lnTo>
                  <a:pt x="26360" y="495468"/>
                </a:lnTo>
                <a:lnTo>
                  <a:pt x="46862" y="537793"/>
                </a:lnTo>
                <a:lnTo>
                  <a:pt x="73222" y="577692"/>
                </a:lnTo>
                <a:lnTo>
                  <a:pt x="105440" y="614558"/>
                </a:lnTo>
                <a:lnTo>
                  <a:pt x="142306" y="646776"/>
                </a:lnTo>
                <a:lnTo>
                  <a:pt x="182205" y="673137"/>
                </a:lnTo>
                <a:lnTo>
                  <a:pt x="224531" y="693639"/>
                </a:lnTo>
                <a:lnTo>
                  <a:pt x="268676" y="708284"/>
                </a:lnTo>
                <a:lnTo>
                  <a:pt x="314034" y="717071"/>
                </a:lnTo>
                <a:lnTo>
                  <a:pt x="359999" y="719999"/>
                </a:lnTo>
                <a:lnTo>
                  <a:pt x="405964" y="717071"/>
                </a:lnTo>
                <a:lnTo>
                  <a:pt x="451322" y="708284"/>
                </a:lnTo>
                <a:lnTo>
                  <a:pt x="495468" y="693639"/>
                </a:lnTo>
                <a:lnTo>
                  <a:pt x="537793" y="673137"/>
                </a:lnTo>
                <a:lnTo>
                  <a:pt x="577692" y="646776"/>
                </a:lnTo>
                <a:lnTo>
                  <a:pt x="614558" y="614558"/>
                </a:lnTo>
                <a:lnTo>
                  <a:pt x="646776" y="577692"/>
                </a:lnTo>
                <a:lnTo>
                  <a:pt x="673137" y="537793"/>
                </a:lnTo>
                <a:lnTo>
                  <a:pt x="693639" y="495468"/>
                </a:lnTo>
                <a:lnTo>
                  <a:pt x="708284" y="451323"/>
                </a:lnTo>
                <a:lnTo>
                  <a:pt x="717071" y="405964"/>
                </a:lnTo>
                <a:lnTo>
                  <a:pt x="720000" y="359999"/>
                </a:lnTo>
                <a:lnTo>
                  <a:pt x="717071" y="314035"/>
                </a:lnTo>
                <a:lnTo>
                  <a:pt x="708284" y="268676"/>
                </a:lnTo>
                <a:lnTo>
                  <a:pt x="693639" y="224531"/>
                </a:lnTo>
                <a:lnTo>
                  <a:pt x="673137" y="182206"/>
                </a:lnTo>
                <a:lnTo>
                  <a:pt x="646776" y="142307"/>
                </a:lnTo>
                <a:lnTo>
                  <a:pt x="614558" y="105441"/>
                </a:lnTo>
                <a:lnTo>
                  <a:pt x="577692" y="73223"/>
                </a:lnTo>
                <a:lnTo>
                  <a:pt x="537793" y="46862"/>
                </a:lnTo>
                <a:lnTo>
                  <a:pt x="495468" y="26360"/>
                </a:lnTo>
                <a:lnTo>
                  <a:pt x="451322" y="11715"/>
                </a:lnTo>
                <a:lnTo>
                  <a:pt x="405964" y="2928"/>
                </a:lnTo>
                <a:lnTo>
                  <a:pt x="359999" y="0"/>
                </a:lnTo>
                <a:close/>
              </a:path>
            </a:pathLst>
          </a:custGeom>
          <a:solidFill>
            <a:srgbClr val="D8D9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02916" y="3602894"/>
            <a:ext cx="114300" cy="730250"/>
          </a:xfrm>
          <a:custGeom>
            <a:avLst/>
            <a:gdLst/>
            <a:ahLst/>
            <a:cxnLst/>
            <a:rect l="l" t="t" r="r" b="b"/>
            <a:pathLst>
              <a:path w="114300" h="730250">
                <a:moveTo>
                  <a:pt x="0" y="729953"/>
                </a:moveTo>
                <a:lnTo>
                  <a:pt x="0" y="0"/>
                </a:lnTo>
                <a:lnTo>
                  <a:pt x="114300" y="0"/>
                </a:lnTo>
                <a:lnTo>
                  <a:pt x="114300" y="729953"/>
                </a:lnTo>
                <a:lnTo>
                  <a:pt x="0" y="72995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184038" y="2637846"/>
            <a:ext cx="114300" cy="490855"/>
          </a:xfrm>
          <a:custGeom>
            <a:avLst/>
            <a:gdLst/>
            <a:ahLst/>
            <a:cxnLst/>
            <a:rect l="l" t="t" r="r" b="b"/>
            <a:pathLst>
              <a:path w="114300" h="490855">
                <a:moveTo>
                  <a:pt x="0" y="490557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0557"/>
                </a:lnTo>
                <a:lnTo>
                  <a:pt x="0" y="49055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8184038" y="3268755"/>
            <a:ext cx="114300" cy="490855"/>
          </a:xfrm>
          <a:custGeom>
            <a:avLst/>
            <a:gdLst/>
            <a:ahLst/>
            <a:cxnLst/>
            <a:rect l="l" t="t" r="r" b="b"/>
            <a:pathLst>
              <a:path w="114300" h="490854">
                <a:moveTo>
                  <a:pt x="0" y="490557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0557"/>
                </a:lnTo>
                <a:lnTo>
                  <a:pt x="0" y="49055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472633" y="1920497"/>
            <a:ext cx="2552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DRUG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INTERACTIONS: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94883" y="2304846"/>
            <a:ext cx="2426970" cy="57912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55"/>
              </a:spcBef>
            </a:pPr>
            <a:r>
              <a:rPr sz="1800" spc="-5" dirty="0">
                <a:latin typeface="Arial MT"/>
                <a:cs typeface="Arial MT"/>
              </a:rPr>
              <a:t>Rifampin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may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decrease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ondansetron levels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72633" y="3126997"/>
            <a:ext cx="28282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ONSET/PEAK/DURATION</a:t>
            </a:r>
            <a:r>
              <a:rPr sz="1800" spc="-10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94883" y="3511346"/>
            <a:ext cx="2852420" cy="858519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55"/>
              </a:spcBef>
            </a:pP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20 sec-4 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min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(IV&lt;IO&lt;translingual&lt;IM)/10- </a:t>
            </a:r>
            <a:r>
              <a:rPr sz="1800" spc="-490" dirty="0">
                <a:solidFill>
                  <a:srgbClr val="1D1D1B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1D1D1B"/>
                </a:solidFill>
                <a:latin typeface="Arial MT"/>
                <a:cs typeface="Arial MT"/>
              </a:rPr>
              <a:t>40</a:t>
            </a:r>
            <a:r>
              <a:rPr sz="1800" spc="-5" dirty="0">
                <a:solidFill>
                  <a:srgbClr val="1D1D1B"/>
                </a:solidFill>
                <a:latin typeface="Arial MT"/>
                <a:cs typeface="Arial MT"/>
              </a:rPr>
              <a:t> min/4 hr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488849" y="2370288"/>
            <a:ext cx="114300" cy="490855"/>
          </a:xfrm>
          <a:custGeom>
            <a:avLst/>
            <a:gdLst/>
            <a:ahLst/>
            <a:cxnLst/>
            <a:rect l="l" t="t" r="r" b="b"/>
            <a:pathLst>
              <a:path w="114300" h="490855">
                <a:moveTo>
                  <a:pt x="0" y="490557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0557"/>
                </a:lnTo>
                <a:lnTo>
                  <a:pt x="0" y="49055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" name="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520060" y="1524016"/>
            <a:ext cx="3391291" cy="3840241"/>
          </a:xfrm>
          <a:prstGeom prst="rect">
            <a:avLst/>
          </a:prstGeom>
        </p:spPr>
      </p:pic>
      <p:sp>
        <p:nvSpPr>
          <p:cNvPr id="19" name="object 19"/>
          <p:cNvSpPr/>
          <p:nvPr/>
        </p:nvSpPr>
        <p:spPr>
          <a:xfrm>
            <a:off x="8193417" y="4619047"/>
            <a:ext cx="114300" cy="490855"/>
          </a:xfrm>
          <a:custGeom>
            <a:avLst/>
            <a:gdLst/>
            <a:ahLst/>
            <a:cxnLst/>
            <a:rect l="l" t="t" r="r" b="b"/>
            <a:pathLst>
              <a:path w="114300" h="490854">
                <a:moveTo>
                  <a:pt x="0" y="490557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0557"/>
                </a:lnTo>
                <a:lnTo>
                  <a:pt x="0" y="49055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8193417" y="5205048"/>
            <a:ext cx="114300" cy="282575"/>
          </a:xfrm>
          <a:custGeom>
            <a:avLst/>
            <a:gdLst/>
            <a:ahLst/>
            <a:cxnLst/>
            <a:rect l="l" t="t" r="r" b="b"/>
            <a:pathLst>
              <a:path w="114300" h="282575">
                <a:moveTo>
                  <a:pt x="0" y="28204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2040"/>
                </a:lnTo>
                <a:lnTo>
                  <a:pt x="0" y="28204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8193417" y="5554395"/>
            <a:ext cx="114300" cy="282575"/>
          </a:xfrm>
          <a:custGeom>
            <a:avLst/>
            <a:gdLst/>
            <a:ahLst/>
            <a:cxnLst/>
            <a:rect l="l" t="t" r="r" b="b"/>
            <a:pathLst>
              <a:path w="114300" h="282575">
                <a:moveTo>
                  <a:pt x="0" y="28204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2040"/>
                </a:lnTo>
                <a:lnTo>
                  <a:pt x="0" y="28204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5101125" y="6045215"/>
            <a:ext cx="31940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3200" dirty="0">
                <a:solidFill>
                  <a:srgbClr val="FFFFFF"/>
                </a:solidFill>
                <a:latin typeface="Arial Black"/>
                <a:cs typeface="Arial Black"/>
              </a:rPr>
              <a:t>P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733978" y="6058984"/>
            <a:ext cx="1312545" cy="5988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  <a:tabLst>
                <a:tab pos="464184" algn="l"/>
                <a:tab pos="1005840" algn="l"/>
              </a:tabLst>
            </a:pPr>
            <a:r>
              <a:rPr sz="3200" dirty="0">
                <a:solidFill>
                  <a:srgbClr val="2E3334"/>
                </a:solidFill>
                <a:latin typeface="Arial Black"/>
                <a:cs typeface="Arial Black"/>
              </a:rPr>
              <a:t>A	W	S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17</a:t>
            </a:fld>
            <a:endParaRPr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9530251" y="6549066"/>
            <a:ext cx="189865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5" dirty="0">
                <a:solidFill>
                  <a:srgbClr val="AFABAB"/>
                </a:solidFill>
                <a:latin typeface="Arial MT"/>
                <a:cs typeface="Arial MT"/>
              </a:rPr>
              <a:t>#TCCC-CMC-PPT-15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07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MAY</a:t>
            </a:r>
            <a:r>
              <a:rPr sz="1000" spc="-4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21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627512" y="284892"/>
            <a:ext cx="4937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15: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Pain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Medications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(Analgesia)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433873" y="975784"/>
            <a:ext cx="3403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FFFFFF"/>
                </a:solidFill>
              </a:rPr>
              <a:t>SKILL</a:t>
            </a:r>
            <a:r>
              <a:rPr sz="3600" spc="-140" dirty="0">
                <a:solidFill>
                  <a:srgbClr val="FFFFFF"/>
                </a:solidFill>
              </a:rPr>
              <a:t> </a:t>
            </a:r>
            <a:r>
              <a:rPr sz="3600" spc="-80" dirty="0">
                <a:solidFill>
                  <a:srgbClr val="FFFFFF"/>
                </a:solidFill>
              </a:rPr>
              <a:t>STATION</a:t>
            </a:r>
            <a:endParaRPr sz="3600"/>
          </a:p>
        </p:txBody>
      </p:sp>
      <p:sp>
        <p:nvSpPr>
          <p:cNvPr id="8" name="object 8"/>
          <p:cNvSpPr txBox="1"/>
          <p:nvPr/>
        </p:nvSpPr>
        <p:spPr>
          <a:xfrm>
            <a:off x="11686695" y="6546242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767171"/>
                </a:solidFill>
                <a:latin typeface="Arial MT"/>
                <a:cs typeface="Arial MT"/>
              </a:rPr>
              <a:t>18</a:t>
            </a:r>
            <a:endParaRPr sz="120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817952" y="2876447"/>
            <a:ext cx="663057" cy="672396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774403" y="3986792"/>
            <a:ext cx="663057" cy="672396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785290" y="5140685"/>
            <a:ext cx="663057" cy="672396"/>
          </a:xfrm>
          <a:prstGeom prst="rect">
            <a:avLst/>
          </a:prstGeom>
        </p:spPr>
      </p:pic>
      <p:sp>
        <p:nvSpPr>
          <p:cNvPr id="12" name="object 1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29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CWMP</a:t>
            </a:r>
            <a:r>
              <a:rPr spc="-55" dirty="0"/>
              <a:t> </a:t>
            </a:r>
            <a:r>
              <a:rPr spc="-5" dirty="0"/>
              <a:t>and </a:t>
            </a:r>
            <a:r>
              <a:rPr spc="-15" dirty="0"/>
              <a:t>Transmucosal</a:t>
            </a:r>
            <a:r>
              <a:rPr spc="-5" dirty="0"/>
              <a:t> Medication</a:t>
            </a:r>
            <a:r>
              <a:rPr spc="-105" dirty="0"/>
              <a:t> </a:t>
            </a:r>
            <a:r>
              <a:rPr spc="-5" dirty="0"/>
              <a:t>Administration</a:t>
            </a:r>
          </a:p>
          <a:p>
            <a:pPr marL="21590">
              <a:lnSpc>
                <a:spcPct val="100000"/>
              </a:lnSpc>
            </a:pPr>
            <a:endParaRPr sz="3100"/>
          </a:p>
          <a:p>
            <a:pPr marL="2074545" marR="829310">
              <a:lnSpc>
                <a:spcPts val="2800"/>
              </a:lnSpc>
              <a:spcBef>
                <a:spcPts val="2730"/>
              </a:spcBef>
            </a:pPr>
            <a:r>
              <a:rPr sz="2400" b="0" spc="-5" dirty="0">
                <a:latin typeface="Arial MT"/>
                <a:cs typeface="Arial MT"/>
              </a:rPr>
              <a:t>Administration</a:t>
            </a:r>
            <a:r>
              <a:rPr sz="2400" b="0" dirty="0">
                <a:latin typeface="Arial MT"/>
                <a:cs typeface="Arial MT"/>
              </a:rPr>
              <a:t> of</a:t>
            </a:r>
            <a:r>
              <a:rPr sz="2400" b="0" spc="-5" dirty="0">
                <a:latin typeface="Arial MT"/>
                <a:cs typeface="Arial MT"/>
              </a:rPr>
              <a:t> </a:t>
            </a:r>
            <a:r>
              <a:rPr sz="2400" b="0" dirty="0">
                <a:latin typeface="Arial MT"/>
                <a:cs typeface="Arial MT"/>
              </a:rPr>
              <a:t>Combat </a:t>
            </a:r>
            <a:r>
              <a:rPr sz="2400" b="0" spc="-10" dirty="0">
                <a:latin typeface="Arial MT"/>
                <a:cs typeface="Arial MT"/>
              </a:rPr>
              <a:t>Wound</a:t>
            </a:r>
            <a:r>
              <a:rPr sz="2400" b="0" dirty="0">
                <a:latin typeface="Arial MT"/>
                <a:cs typeface="Arial MT"/>
              </a:rPr>
              <a:t> </a:t>
            </a:r>
            <a:r>
              <a:rPr sz="2400" b="0" spc="-5" dirty="0">
                <a:latin typeface="Arial MT"/>
                <a:cs typeface="Arial MT"/>
              </a:rPr>
              <a:t>Medication </a:t>
            </a:r>
            <a:r>
              <a:rPr sz="2400" b="0" spc="-650" dirty="0">
                <a:latin typeface="Arial MT"/>
                <a:cs typeface="Arial MT"/>
              </a:rPr>
              <a:t> </a:t>
            </a:r>
            <a:r>
              <a:rPr sz="2400" b="0" dirty="0">
                <a:latin typeface="Arial MT"/>
                <a:cs typeface="Arial MT"/>
              </a:rPr>
              <a:t>Pack</a:t>
            </a:r>
            <a:r>
              <a:rPr sz="2400" b="0" spc="-10" dirty="0">
                <a:latin typeface="Arial MT"/>
                <a:cs typeface="Arial MT"/>
              </a:rPr>
              <a:t> </a:t>
            </a:r>
            <a:r>
              <a:rPr sz="2400" b="0" spc="-5" dirty="0">
                <a:latin typeface="Arial MT"/>
                <a:cs typeface="Arial MT"/>
              </a:rPr>
              <a:t>(CWMP)</a:t>
            </a:r>
            <a:endParaRPr sz="2400">
              <a:latin typeface="Arial MT"/>
              <a:cs typeface="Arial MT"/>
            </a:endParaRPr>
          </a:p>
          <a:p>
            <a:pPr marL="21590">
              <a:lnSpc>
                <a:spcPct val="100000"/>
              </a:lnSpc>
              <a:spcBef>
                <a:spcPts val="45"/>
              </a:spcBef>
            </a:pPr>
            <a:endParaRPr sz="2500">
              <a:latin typeface="Arial MT"/>
              <a:cs typeface="Arial MT"/>
            </a:endParaRPr>
          </a:p>
          <a:p>
            <a:pPr marL="2042160">
              <a:lnSpc>
                <a:spcPct val="100000"/>
              </a:lnSpc>
            </a:pPr>
            <a:r>
              <a:rPr sz="2400" b="0" spc="-10" dirty="0">
                <a:latin typeface="Arial MT"/>
                <a:cs typeface="Arial MT"/>
              </a:rPr>
              <a:t>Transbuccal</a:t>
            </a:r>
            <a:r>
              <a:rPr sz="2400" b="0" spc="-5" dirty="0">
                <a:latin typeface="Arial MT"/>
                <a:cs typeface="Arial MT"/>
              </a:rPr>
              <a:t> OTFC </a:t>
            </a:r>
            <a:r>
              <a:rPr sz="2400" b="0" dirty="0">
                <a:latin typeface="Arial MT"/>
                <a:cs typeface="Arial MT"/>
              </a:rPr>
              <a:t>Lozenge</a:t>
            </a:r>
            <a:r>
              <a:rPr sz="2400" b="0" spc="-140" dirty="0">
                <a:latin typeface="Arial MT"/>
                <a:cs typeface="Arial MT"/>
              </a:rPr>
              <a:t> </a:t>
            </a:r>
            <a:r>
              <a:rPr sz="2400" b="0" spc="-5" dirty="0">
                <a:latin typeface="Arial MT"/>
                <a:cs typeface="Arial MT"/>
              </a:rPr>
              <a:t>Administration</a:t>
            </a:r>
            <a:endParaRPr sz="2400">
              <a:latin typeface="Arial MT"/>
              <a:cs typeface="Arial MT"/>
            </a:endParaRPr>
          </a:p>
          <a:p>
            <a:pPr marL="21590">
              <a:lnSpc>
                <a:spcPct val="100000"/>
              </a:lnSpc>
            </a:pPr>
            <a:endParaRPr sz="2700">
              <a:latin typeface="Arial MT"/>
              <a:cs typeface="Arial MT"/>
            </a:endParaRPr>
          </a:p>
          <a:p>
            <a:pPr marL="2042160" marR="1201420">
              <a:lnSpc>
                <a:spcPts val="2800"/>
              </a:lnSpc>
              <a:spcBef>
                <a:spcPts val="1864"/>
              </a:spcBef>
            </a:pPr>
            <a:r>
              <a:rPr sz="2400" b="0" spc="-10" dirty="0">
                <a:latin typeface="Arial MT"/>
                <a:cs typeface="Arial MT"/>
              </a:rPr>
              <a:t>Translingual</a:t>
            </a:r>
            <a:r>
              <a:rPr sz="2400" b="0" spc="-5" dirty="0">
                <a:latin typeface="Arial MT"/>
                <a:cs typeface="Arial MT"/>
              </a:rPr>
              <a:t> Ondansetron</a:t>
            </a:r>
            <a:r>
              <a:rPr sz="2400" b="0" dirty="0">
                <a:latin typeface="Arial MT"/>
                <a:cs typeface="Arial MT"/>
              </a:rPr>
              <a:t> </a:t>
            </a:r>
            <a:r>
              <a:rPr sz="2400" b="0" spc="-5" dirty="0">
                <a:latin typeface="Arial MT"/>
                <a:cs typeface="Arial MT"/>
              </a:rPr>
              <a:t>Oral </a:t>
            </a:r>
            <a:r>
              <a:rPr sz="2400" b="0" dirty="0">
                <a:latin typeface="Arial MT"/>
                <a:cs typeface="Arial MT"/>
              </a:rPr>
              <a:t> </a:t>
            </a:r>
            <a:r>
              <a:rPr sz="2400" b="0" spc="-5" dirty="0">
                <a:latin typeface="Arial MT"/>
                <a:cs typeface="Arial MT"/>
              </a:rPr>
              <a:t>Disintegrating</a:t>
            </a:r>
            <a:r>
              <a:rPr sz="2400" b="0" spc="-35" dirty="0">
                <a:latin typeface="Arial MT"/>
                <a:cs typeface="Arial MT"/>
              </a:rPr>
              <a:t> </a:t>
            </a:r>
            <a:r>
              <a:rPr sz="2400" b="0" spc="-45" dirty="0">
                <a:latin typeface="Arial MT"/>
                <a:cs typeface="Arial MT"/>
              </a:rPr>
              <a:t>Tablet</a:t>
            </a:r>
            <a:r>
              <a:rPr sz="2400" b="0" spc="5" dirty="0">
                <a:latin typeface="Arial MT"/>
                <a:cs typeface="Arial MT"/>
              </a:rPr>
              <a:t> </a:t>
            </a:r>
            <a:r>
              <a:rPr sz="2400" b="0" spc="-5" dirty="0">
                <a:latin typeface="Arial MT"/>
                <a:cs typeface="Arial MT"/>
              </a:rPr>
              <a:t>(ODT)</a:t>
            </a:r>
            <a:r>
              <a:rPr sz="2400" b="0" spc="-125" dirty="0">
                <a:latin typeface="Arial MT"/>
                <a:cs typeface="Arial MT"/>
              </a:rPr>
              <a:t> </a:t>
            </a:r>
            <a:r>
              <a:rPr sz="2400" b="0" spc="-5" dirty="0">
                <a:latin typeface="Arial MT"/>
                <a:cs typeface="Arial MT"/>
              </a:rPr>
              <a:t>Administration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53901" y="3807578"/>
            <a:ext cx="2124000" cy="21240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2926989" y="714526"/>
            <a:ext cx="8361045" cy="2644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35" dirty="0">
                <a:solidFill>
                  <a:srgbClr val="921928"/>
                </a:solidFill>
                <a:latin typeface="Arial"/>
                <a:cs typeface="Arial"/>
              </a:rPr>
              <a:t>KETAMINE</a:t>
            </a:r>
            <a:r>
              <a:rPr sz="3600" b="1" spc="-15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endParaRPr sz="3600">
              <a:latin typeface="Arial"/>
              <a:cs typeface="Arial"/>
            </a:endParaRPr>
          </a:p>
          <a:p>
            <a:pPr marL="2613660">
              <a:lnSpc>
                <a:spcPct val="100000"/>
              </a:lnSpc>
              <a:spcBef>
                <a:spcPts val="1840"/>
              </a:spcBef>
            </a:pPr>
            <a:r>
              <a:rPr sz="1800" b="1" spc="-5" dirty="0">
                <a:latin typeface="Arial"/>
                <a:cs typeface="Arial"/>
              </a:rPr>
              <a:t>DOSAGE(S):</a:t>
            </a:r>
            <a:endParaRPr sz="1800">
              <a:latin typeface="Arial"/>
              <a:cs typeface="Arial"/>
            </a:endParaRPr>
          </a:p>
          <a:p>
            <a:pPr marL="2884805" marR="5080">
              <a:lnSpc>
                <a:spcPts val="2100"/>
              </a:lnSpc>
              <a:spcBef>
                <a:spcPts val="660"/>
              </a:spcBef>
            </a:pPr>
            <a:r>
              <a:rPr sz="1800" b="1" dirty="0">
                <a:latin typeface="Arial"/>
                <a:cs typeface="Arial"/>
              </a:rPr>
              <a:t>20-30 mg </a:t>
            </a:r>
            <a:r>
              <a:rPr sz="1800" b="1" spc="-5" dirty="0">
                <a:latin typeface="Arial"/>
                <a:cs typeface="Arial"/>
              </a:rPr>
              <a:t>(or 0.2-0.3 mg/kg) </a:t>
            </a:r>
            <a:r>
              <a:rPr sz="1800" dirty="0">
                <a:latin typeface="Arial MT"/>
                <a:cs typeface="Arial MT"/>
              </a:rPr>
              <a:t>slow </a:t>
            </a:r>
            <a:r>
              <a:rPr sz="1800" spc="-5" dirty="0">
                <a:latin typeface="Arial MT"/>
                <a:cs typeface="Arial MT"/>
              </a:rPr>
              <a:t>IV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-5" dirty="0">
                <a:latin typeface="Arial MT"/>
                <a:cs typeface="Arial MT"/>
              </a:rPr>
              <a:t>IO </a:t>
            </a:r>
            <a:r>
              <a:rPr sz="1800" dirty="0">
                <a:latin typeface="Arial MT"/>
                <a:cs typeface="Arial MT"/>
              </a:rPr>
              <a:t>push (over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one</a:t>
            </a:r>
            <a:r>
              <a:rPr sz="1800" spc="-5" dirty="0">
                <a:latin typeface="Arial MT"/>
                <a:cs typeface="Arial MT"/>
              </a:rPr>
              <a:t> minute), then</a:t>
            </a:r>
            <a:r>
              <a:rPr sz="1800" dirty="0">
                <a:latin typeface="Arial MT"/>
                <a:cs typeface="Arial MT"/>
              </a:rPr>
              <a:t> repeat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q 20 min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prn</a:t>
            </a:r>
            <a:endParaRPr sz="1800">
              <a:latin typeface="Arial MT"/>
              <a:cs typeface="Arial MT"/>
            </a:endParaRPr>
          </a:p>
          <a:p>
            <a:pPr marL="2884805">
              <a:lnSpc>
                <a:spcPts val="2039"/>
              </a:lnSpc>
            </a:pPr>
            <a:r>
              <a:rPr sz="1800" b="1" dirty="0">
                <a:latin typeface="Arial"/>
                <a:cs typeface="Arial"/>
              </a:rPr>
              <a:t>50-100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mg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IM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IN,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repeat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q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20-30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min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prn</a:t>
            </a:r>
            <a:endParaRPr sz="1800">
              <a:latin typeface="Arial MT"/>
              <a:cs typeface="Arial MT"/>
            </a:endParaRPr>
          </a:p>
          <a:p>
            <a:pPr marL="2627630">
              <a:lnSpc>
                <a:spcPct val="100000"/>
              </a:lnSpc>
              <a:spcBef>
                <a:spcPts val="540"/>
              </a:spcBef>
            </a:pPr>
            <a:r>
              <a:rPr sz="1800" b="1" spc="-5" dirty="0">
                <a:latin typeface="Arial"/>
                <a:cs typeface="Arial"/>
              </a:rPr>
              <a:t>ROUTE(S):</a:t>
            </a:r>
            <a:endParaRPr sz="1800">
              <a:latin typeface="Arial"/>
              <a:cs typeface="Arial"/>
            </a:endParaRPr>
          </a:p>
          <a:p>
            <a:pPr marL="2884805">
              <a:lnSpc>
                <a:spcPct val="100000"/>
              </a:lnSpc>
              <a:spcBef>
                <a:spcPts val="540"/>
              </a:spcBef>
            </a:pPr>
            <a:r>
              <a:rPr sz="1800" i="1" spc="-5" dirty="0">
                <a:latin typeface="Arial"/>
                <a:cs typeface="Arial"/>
              </a:rPr>
              <a:t>Ketamine </a:t>
            </a:r>
            <a:r>
              <a:rPr sz="1800" i="1" dirty="0">
                <a:latin typeface="Arial"/>
                <a:cs typeface="Arial"/>
              </a:rPr>
              <a:t>is</a:t>
            </a:r>
            <a:r>
              <a:rPr sz="1800" i="1" spc="-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available</a:t>
            </a:r>
            <a:r>
              <a:rPr sz="1800" i="1" spc="-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in </a:t>
            </a:r>
            <a:r>
              <a:rPr sz="1800" i="1" spc="-5" dirty="0">
                <a:latin typeface="Arial"/>
                <a:cs typeface="Arial"/>
              </a:rPr>
              <a:t>IN, </a:t>
            </a:r>
            <a:r>
              <a:rPr sz="1800" i="1" spc="-50" dirty="0">
                <a:latin typeface="Arial"/>
                <a:cs typeface="Arial"/>
              </a:rPr>
              <a:t>IV,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IO, </a:t>
            </a:r>
            <a:r>
              <a:rPr sz="1800" i="1" dirty="0">
                <a:latin typeface="Arial"/>
                <a:cs typeface="Arial"/>
              </a:rPr>
              <a:t>or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IM form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528179" y="3401787"/>
            <a:ext cx="15709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 dirty="0">
                <a:latin typeface="Arial"/>
                <a:cs typeface="Arial"/>
              </a:rPr>
              <a:t>INDICATIONS: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799641" y="3744687"/>
            <a:ext cx="5383530" cy="10998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spc="-20" dirty="0">
                <a:solidFill>
                  <a:srgbClr val="921928"/>
                </a:solidFill>
                <a:latin typeface="Arial"/>
                <a:cs typeface="Arial"/>
              </a:rPr>
              <a:t>KETAMINE</a:t>
            </a:r>
            <a:r>
              <a:rPr sz="1800" b="1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5" dirty="0">
                <a:latin typeface="Arial MT"/>
                <a:cs typeface="Arial MT"/>
              </a:rPr>
              <a:t> the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medication</a:t>
            </a:r>
            <a:r>
              <a:rPr sz="1800" dirty="0">
                <a:latin typeface="Arial MT"/>
                <a:cs typeface="Arial MT"/>
              </a:rPr>
              <a:t> of choice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dirty="0">
                <a:latin typeface="Arial MT"/>
                <a:cs typeface="Arial MT"/>
              </a:rPr>
              <a:t> a </a:t>
            </a:r>
            <a:r>
              <a:rPr sz="1800" spc="-5" dirty="0">
                <a:latin typeface="Arial MT"/>
                <a:cs typeface="Arial MT"/>
              </a:rPr>
              <a:t>casualty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 </a:t>
            </a:r>
            <a:r>
              <a:rPr sz="1800" spc="-5" dirty="0">
                <a:latin typeface="Arial MT"/>
                <a:cs typeface="Arial MT"/>
              </a:rPr>
              <a:t>moderate to </a:t>
            </a:r>
            <a:r>
              <a:rPr sz="1800" dirty="0">
                <a:latin typeface="Arial MT"/>
                <a:cs typeface="Arial MT"/>
              </a:rPr>
              <a:t>severe pain </a:t>
            </a:r>
            <a:r>
              <a:rPr sz="1800" spc="-5" dirty="0">
                <a:latin typeface="Arial MT"/>
                <a:cs typeface="Arial MT"/>
              </a:rPr>
              <a:t>and/or </a:t>
            </a:r>
            <a:r>
              <a:rPr sz="1800" dirty="0">
                <a:latin typeface="Arial MT"/>
                <a:cs typeface="Arial MT"/>
              </a:rPr>
              <a:t>who </a:t>
            </a:r>
            <a:r>
              <a:rPr sz="1800" b="1" spc="-5" dirty="0">
                <a:latin typeface="Arial"/>
                <a:cs typeface="Arial"/>
              </a:rPr>
              <a:t>IS </a:t>
            </a:r>
            <a:r>
              <a:rPr sz="1800" dirty="0">
                <a:latin typeface="Arial MT"/>
                <a:cs typeface="Arial MT"/>
              </a:rPr>
              <a:t>in shock or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respiratory distress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b="1" spc="-5" dirty="0">
                <a:latin typeface="Arial"/>
                <a:cs typeface="Arial"/>
              </a:rPr>
              <a:t>IS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at</a:t>
            </a:r>
            <a:r>
              <a:rPr sz="1800" spc="-5" dirty="0">
                <a:latin typeface="Arial MT"/>
                <a:cs typeface="Arial MT"/>
              </a:rPr>
              <a:t> significant</a:t>
            </a:r>
            <a:r>
              <a:rPr sz="1800" dirty="0">
                <a:latin typeface="Arial MT"/>
                <a:cs typeface="Arial MT"/>
              </a:rPr>
              <a:t> risk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developing</a:t>
            </a:r>
            <a:r>
              <a:rPr sz="1800" spc="-5" dirty="0">
                <a:latin typeface="Arial MT"/>
                <a:cs typeface="Arial MT"/>
              </a:rPr>
              <a:t> either condition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528179" y="5085807"/>
            <a:ext cx="2548255" cy="71120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800" b="1" spc="-10" dirty="0">
                <a:latin typeface="Arial"/>
                <a:cs typeface="Arial"/>
              </a:rPr>
              <a:t>CONTRAINDICATIONS:</a:t>
            </a:r>
            <a:endParaRPr sz="1800">
              <a:latin typeface="Arial"/>
              <a:cs typeface="Arial"/>
            </a:endParaRPr>
          </a:p>
          <a:p>
            <a:pPr marL="193675">
              <a:lnSpc>
                <a:spcPct val="100000"/>
              </a:lnSpc>
              <a:spcBef>
                <a:spcPts val="540"/>
              </a:spcBef>
            </a:pPr>
            <a:r>
              <a:rPr sz="1800" dirty="0">
                <a:latin typeface="Arial MT"/>
                <a:cs typeface="Arial MT"/>
              </a:rPr>
              <a:t>Prior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known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allergy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545913" y="1862320"/>
            <a:ext cx="114300" cy="742950"/>
          </a:xfrm>
          <a:custGeom>
            <a:avLst/>
            <a:gdLst/>
            <a:ahLst/>
            <a:cxnLst/>
            <a:rect l="l" t="t" r="r" b="b"/>
            <a:pathLst>
              <a:path w="114300" h="742950">
                <a:moveTo>
                  <a:pt x="0" y="742532"/>
                </a:moveTo>
                <a:lnTo>
                  <a:pt x="0" y="0"/>
                </a:lnTo>
                <a:lnTo>
                  <a:pt x="114300" y="0"/>
                </a:lnTo>
                <a:lnTo>
                  <a:pt x="114300" y="742532"/>
                </a:lnTo>
                <a:lnTo>
                  <a:pt x="0" y="742532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544132" y="3061960"/>
            <a:ext cx="114300" cy="293370"/>
          </a:xfrm>
          <a:custGeom>
            <a:avLst/>
            <a:gdLst/>
            <a:ahLst/>
            <a:cxnLst/>
            <a:rect l="l" t="t" r="r" b="b"/>
            <a:pathLst>
              <a:path w="114300" h="293370">
                <a:moveTo>
                  <a:pt x="0" y="29279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92797"/>
                </a:lnTo>
                <a:lnTo>
                  <a:pt x="0" y="29279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534437" y="5622756"/>
            <a:ext cx="114300" cy="213995"/>
          </a:xfrm>
          <a:custGeom>
            <a:avLst/>
            <a:gdLst/>
            <a:ahLst/>
            <a:cxnLst/>
            <a:rect l="l" t="t" r="r" b="b"/>
            <a:pathLst>
              <a:path w="114300" h="213995">
                <a:moveTo>
                  <a:pt x="0" y="213840"/>
                </a:moveTo>
                <a:lnTo>
                  <a:pt x="0" y="0"/>
                </a:lnTo>
                <a:lnTo>
                  <a:pt x="114300" y="0"/>
                </a:lnTo>
                <a:lnTo>
                  <a:pt x="114300" y="213840"/>
                </a:lnTo>
                <a:lnTo>
                  <a:pt x="0" y="21384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544131" y="3832059"/>
            <a:ext cx="114300" cy="1029335"/>
          </a:xfrm>
          <a:custGeom>
            <a:avLst/>
            <a:gdLst/>
            <a:ahLst/>
            <a:cxnLst/>
            <a:rect l="l" t="t" r="r" b="b"/>
            <a:pathLst>
              <a:path w="114300" h="1029335">
                <a:moveTo>
                  <a:pt x="0" y="1028846"/>
                </a:moveTo>
                <a:lnTo>
                  <a:pt x="0" y="0"/>
                </a:lnTo>
                <a:lnTo>
                  <a:pt x="114300" y="0"/>
                </a:lnTo>
                <a:lnTo>
                  <a:pt x="114300" y="1028846"/>
                </a:lnTo>
                <a:lnTo>
                  <a:pt x="0" y="102884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33400" y="1410492"/>
            <a:ext cx="2124000" cy="2124000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936967" y="3807578"/>
            <a:ext cx="2124000" cy="2124000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1107924" y="3560968"/>
            <a:ext cx="1029969" cy="566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213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Intranasal</a:t>
            </a:r>
            <a:endParaRPr sz="1800">
              <a:latin typeface="Arial MT"/>
              <a:cs typeface="Arial MT"/>
            </a:endParaRPr>
          </a:p>
          <a:p>
            <a:pPr algn="ctr">
              <a:lnSpc>
                <a:spcPts val="2130"/>
              </a:lnSpc>
            </a:pPr>
            <a:r>
              <a:rPr sz="1800" b="1" spc="-5" dirty="0">
                <a:latin typeface="Arial"/>
                <a:cs typeface="Arial"/>
              </a:rPr>
              <a:t>(IN)</a:t>
            </a:r>
            <a:endParaRPr sz="1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272078" y="5990635"/>
            <a:ext cx="1410335" cy="596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213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Intramuscular</a:t>
            </a:r>
            <a:endParaRPr sz="1800">
              <a:latin typeface="Arial MT"/>
              <a:cs typeface="Arial MT"/>
            </a:endParaRPr>
          </a:p>
          <a:p>
            <a:pPr algn="ctr">
              <a:lnSpc>
                <a:spcPts val="2370"/>
              </a:lnSpc>
            </a:pPr>
            <a:r>
              <a:rPr sz="2000" b="1" spc="-5" dirty="0">
                <a:latin typeface="Arial"/>
                <a:cs typeface="Arial"/>
              </a:rPr>
              <a:t>(IM)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17" name="object 1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981619" y="1410491"/>
            <a:ext cx="2124000" cy="2124000"/>
          </a:xfrm>
          <a:prstGeom prst="rect">
            <a:avLst/>
          </a:prstGeom>
        </p:spPr>
      </p:pic>
      <p:sp>
        <p:nvSpPr>
          <p:cNvPr id="18" name="object 18"/>
          <p:cNvSpPr txBox="1"/>
          <p:nvPr/>
        </p:nvSpPr>
        <p:spPr>
          <a:xfrm>
            <a:off x="3390038" y="3580154"/>
            <a:ext cx="1220470" cy="596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213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Intravenous</a:t>
            </a:r>
            <a:endParaRPr sz="1800">
              <a:latin typeface="Arial MT"/>
              <a:cs typeface="Arial MT"/>
            </a:endParaRPr>
          </a:p>
          <a:p>
            <a:pPr algn="ctr">
              <a:lnSpc>
                <a:spcPts val="2370"/>
              </a:lnSpc>
            </a:pPr>
            <a:r>
              <a:rPr sz="2000" b="1" spc="-5" dirty="0">
                <a:latin typeface="Arial"/>
                <a:cs typeface="Arial"/>
              </a:rPr>
              <a:t>(IV)</a:t>
            </a:r>
            <a:endParaRPr sz="2000">
              <a:latin typeface="Arial"/>
              <a:cs typeface="Arial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19</a:t>
            </a:fld>
            <a:endParaRPr dirty="0"/>
          </a:p>
        </p:txBody>
      </p:sp>
      <p:sp>
        <p:nvSpPr>
          <p:cNvPr id="19" name="object 19"/>
          <p:cNvSpPr txBox="1"/>
          <p:nvPr/>
        </p:nvSpPr>
        <p:spPr>
          <a:xfrm>
            <a:off x="947829" y="5971449"/>
            <a:ext cx="1334770" cy="566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213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Intraosseous</a:t>
            </a:r>
            <a:endParaRPr sz="1800">
              <a:latin typeface="Arial MT"/>
              <a:cs typeface="Arial MT"/>
            </a:endParaRPr>
          </a:p>
          <a:p>
            <a:pPr algn="ctr">
              <a:lnSpc>
                <a:spcPts val="2130"/>
              </a:lnSpc>
            </a:pPr>
            <a:r>
              <a:rPr sz="1800" b="1" spc="-5" dirty="0">
                <a:latin typeface="Arial"/>
                <a:cs typeface="Arial"/>
              </a:rPr>
              <a:t>(IO)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317426" y="714526"/>
            <a:ext cx="7636509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35" dirty="0">
                <a:solidFill>
                  <a:srgbClr val="921928"/>
                </a:solidFill>
                <a:latin typeface="Arial"/>
                <a:cs typeface="Arial"/>
              </a:rPr>
              <a:t>KETAMINE</a:t>
            </a:r>
            <a:r>
              <a:rPr sz="3600" b="1" spc="-15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r>
              <a:rPr sz="3600" b="1" spc="-1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cont.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635023" y="4340671"/>
            <a:ext cx="114300" cy="293370"/>
          </a:xfrm>
          <a:custGeom>
            <a:avLst/>
            <a:gdLst/>
            <a:ahLst/>
            <a:cxnLst/>
            <a:rect l="l" t="t" r="r" b="b"/>
            <a:pathLst>
              <a:path w="114300" h="293370">
                <a:moveTo>
                  <a:pt x="0" y="29279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92797"/>
                </a:lnTo>
                <a:lnTo>
                  <a:pt x="0" y="29279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635023" y="5577089"/>
            <a:ext cx="114300" cy="293370"/>
          </a:xfrm>
          <a:custGeom>
            <a:avLst/>
            <a:gdLst/>
            <a:ahLst/>
            <a:cxnLst/>
            <a:rect l="l" t="t" r="r" b="b"/>
            <a:pathLst>
              <a:path w="114300" h="293370">
                <a:moveTo>
                  <a:pt x="0" y="29279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92797"/>
                </a:lnTo>
                <a:lnTo>
                  <a:pt x="0" y="29279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635023" y="6011352"/>
            <a:ext cx="114300" cy="293370"/>
          </a:xfrm>
          <a:custGeom>
            <a:avLst/>
            <a:gdLst/>
            <a:ahLst/>
            <a:cxnLst/>
            <a:rect l="l" t="t" r="r" b="b"/>
            <a:pathLst>
              <a:path w="114300" h="293370">
                <a:moveTo>
                  <a:pt x="0" y="29279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92797"/>
                </a:lnTo>
                <a:lnTo>
                  <a:pt x="0" y="29279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3607296" y="1701952"/>
            <a:ext cx="30949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r>
              <a:rPr sz="1800" b="1" spc="-5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SIDE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EFFECTS: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839071" y="1976272"/>
            <a:ext cx="3389629" cy="12954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spc="-10" dirty="0">
                <a:latin typeface="Arial MT"/>
                <a:cs typeface="Arial MT"/>
              </a:rPr>
              <a:t>Well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tolerated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at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analgesia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doses</a:t>
            </a:r>
            <a:endParaRPr sz="1800">
              <a:latin typeface="Arial MT"/>
              <a:cs typeface="Arial MT"/>
            </a:endParaRPr>
          </a:p>
          <a:p>
            <a:pPr marL="12700" marR="280035">
              <a:lnSpc>
                <a:spcPts val="2100"/>
              </a:lnSpc>
              <a:spcBef>
                <a:spcPts val="860"/>
              </a:spcBef>
            </a:pPr>
            <a:r>
              <a:rPr sz="1800" spc="-5" dirty="0">
                <a:latin typeface="Arial MT"/>
                <a:cs typeface="Arial MT"/>
              </a:rPr>
              <a:t>Sedation, dissociation,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emergence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reactions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higher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doses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used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5" dirty="0">
                <a:latin typeface="Arial MT"/>
                <a:cs typeface="Arial MT"/>
              </a:rPr>
              <a:t> anesthesia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607296" y="3512972"/>
            <a:ext cx="2299335" cy="7620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b="1" dirty="0">
                <a:latin typeface="Arial"/>
                <a:cs typeface="Arial"/>
              </a:rPr>
              <a:t>ADVERSE</a:t>
            </a:r>
            <a:r>
              <a:rPr sz="1800" b="1" spc="-6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EFFECTS</a:t>
            </a:r>
            <a:r>
              <a:rPr sz="1800" spc="-5" dirty="0">
                <a:latin typeface="Arial MT"/>
                <a:cs typeface="Arial MT"/>
              </a:rPr>
              <a:t>:</a:t>
            </a:r>
            <a:endParaRPr sz="1800">
              <a:latin typeface="Arial MT"/>
              <a:cs typeface="Arial MT"/>
            </a:endParaRPr>
          </a:p>
          <a:p>
            <a:pPr marL="244475">
              <a:lnSpc>
                <a:spcPct val="100000"/>
              </a:lnSpc>
              <a:spcBef>
                <a:spcPts val="740"/>
              </a:spcBef>
            </a:pPr>
            <a:r>
              <a:rPr sz="1800" dirty="0">
                <a:latin typeface="Arial MT"/>
                <a:cs typeface="Arial MT"/>
              </a:rPr>
              <a:t>Nausea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39071" y="4343552"/>
            <a:ext cx="10680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Headache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3637090" y="2120292"/>
            <a:ext cx="114300" cy="293370"/>
          </a:xfrm>
          <a:custGeom>
            <a:avLst/>
            <a:gdLst/>
            <a:ahLst/>
            <a:cxnLst/>
            <a:rect l="l" t="t" r="r" b="b"/>
            <a:pathLst>
              <a:path w="114300" h="293369">
                <a:moveTo>
                  <a:pt x="0" y="29279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92797"/>
                </a:lnTo>
                <a:lnTo>
                  <a:pt x="0" y="29279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637089" y="2536002"/>
            <a:ext cx="114300" cy="765810"/>
          </a:xfrm>
          <a:custGeom>
            <a:avLst/>
            <a:gdLst/>
            <a:ahLst/>
            <a:cxnLst/>
            <a:rect l="l" t="t" r="r" b="b"/>
            <a:pathLst>
              <a:path w="114300" h="765810">
                <a:moveTo>
                  <a:pt x="0" y="765496"/>
                </a:moveTo>
                <a:lnTo>
                  <a:pt x="0" y="0"/>
                </a:lnTo>
                <a:lnTo>
                  <a:pt x="114300" y="0"/>
                </a:lnTo>
                <a:lnTo>
                  <a:pt x="114300" y="765496"/>
                </a:lnTo>
                <a:lnTo>
                  <a:pt x="0" y="76549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466235" y="1701952"/>
            <a:ext cx="2552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DRUG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INTERACTIONS: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698010" y="2070252"/>
            <a:ext cx="3414395" cy="833119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10" dirty="0">
                <a:latin typeface="Arial MT"/>
                <a:cs typeface="Arial MT"/>
              </a:rPr>
              <a:t>Effects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ketamine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are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increased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when combines </a:t>
            </a:r>
            <a:r>
              <a:rPr sz="1800" spc="-5" dirty="0">
                <a:latin typeface="Arial MT"/>
                <a:cs typeface="Arial MT"/>
              </a:rPr>
              <a:t>with other </a:t>
            </a:r>
            <a:r>
              <a:rPr sz="1800" dirty="0">
                <a:latin typeface="Arial MT"/>
                <a:cs typeface="Arial MT"/>
              </a:rPr>
              <a:t> analgesics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muscle</a:t>
            </a:r>
            <a:r>
              <a:rPr sz="1800" spc="-5" dirty="0">
                <a:latin typeface="Arial MT"/>
                <a:cs typeface="Arial MT"/>
              </a:rPr>
              <a:t> relaxants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466235" y="3238652"/>
            <a:ext cx="28409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ONSET/PEAK/DURATION: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698010" y="3606952"/>
            <a:ext cx="3347720" cy="566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30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sec-4min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(IV&lt;IO&lt;IN&lt;IM)/1-10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ts val="2130"/>
              </a:lnSpc>
            </a:pPr>
            <a:r>
              <a:rPr sz="1800" spc="-5" dirty="0">
                <a:latin typeface="Arial MT"/>
                <a:cs typeface="Arial MT"/>
              </a:rPr>
              <a:t>min/5-25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min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7481285" y="2138563"/>
            <a:ext cx="114300" cy="765810"/>
          </a:xfrm>
          <a:custGeom>
            <a:avLst/>
            <a:gdLst/>
            <a:ahLst/>
            <a:cxnLst/>
            <a:rect l="l" t="t" r="r" b="b"/>
            <a:pathLst>
              <a:path w="114300" h="765810">
                <a:moveTo>
                  <a:pt x="0" y="765496"/>
                </a:moveTo>
                <a:lnTo>
                  <a:pt x="0" y="0"/>
                </a:lnTo>
                <a:lnTo>
                  <a:pt x="114300" y="0"/>
                </a:lnTo>
                <a:lnTo>
                  <a:pt x="114300" y="765496"/>
                </a:lnTo>
                <a:lnTo>
                  <a:pt x="0" y="76549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498081" y="4436962"/>
            <a:ext cx="3733800" cy="1866900"/>
          </a:xfrm>
          <a:custGeom>
            <a:avLst/>
            <a:gdLst/>
            <a:ahLst/>
            <a:cxnLst/>
            <a:rect l="l" t="t" r="r" b="b"/>
            <a:pathLst>
              <a:path w="3733800" h="1866900">
                <a:moveTo>
                  <a:pt x="3519462" y="0"/>
                </a:moveTo>
                <a:lnTo>
                  <a:pt x="214336" y="0"/>
                </a:lnTo>
                <a:lnTo>
                  <a:pt x="165191" y="5660"/>
                </a:lnTo>
                <a:lnTo>
                  <a:pt x="120076" y="21785"/>
                </a:lnTo>
                <a:lnTo>
                  <a:pt x="80279" y="47087"/>
                </a:lnTo>
                <a:lnTo>
                  <a:pt x="47087" y="80279"/>
                </a:lnTo>
                <a:lnTo>
                  <a:pt x="21785" y="120076"/>
                </a:lnTo>
                <a:lnTo>
                  <a:pt x="5660" y="165191"/>
                </a:lnTo>
                <a:lnTo>
                  <a:pt x="0" y="214336"/>
                </a:lnTo>
                <a:lnTo>
                  <a:pt x="0" y="1652544"/>
                </a:lnTo>
                <a:lnTo>
                  <a:pt x="5660" y="1701689"/>
                </a:lnTo>
                <a:lnTo>
                  <a:pt x="21785" y="1746804"/>
                </a:lnTo>
                <a:lnTo>
                  <a:pt x="47087" y="1786600"/>
                </a:lnTo>
                <a:lnTo>
                  <a:pt x="80279" y="1819793"/>
                </a:lnTo>
                <a:lnTo>
                  <a:pt x="120076" y="1845095"/>
                </a:lnTo>
                <a:lnTo>
                  <a:pt x="165191" y="1861220"/>
                </a:lnTo>
                <a:lnTo>
                  <a:pt x="214336" y="1866880"/>
                </a:lnTo>
                <a:lnTo>
                  <a:pt x="3519462" y="1866880"/>
                </a:lnTo>
                <a:lnTo>
                  <a:pt x="3568607" y="1861220"/>
                </a:lnTo>
                <a:lnTo>
                  <a:pt x="3613721" y="1845095"/>
                </a:lnTo>
                <a:lnTo>
                  <a:pt x="3653518" y="1819793"/>
                </a:lnTo>
                <a:lnTo>
                  <a:pt x="3686711" y="1786600"/>
                </a:lnTo>
                <a:lnTo>
                  <a:pt x="3712013" y="1746804"/>
                </a:lnTo>
                <a:lnTo>
                  <a:pt x="3728137" y="1701689"/>
                </a:lnTo>
                <a:lnTo>
                  <a:pt x="3733798" y="1652544"/>
                </a:lnTo>
                <a:lnTo>
                  <a:pt x="3733798" y="214336"/>
                </a:lnTo>
                <a:lnTo>
                  <a:pt x="3728137" y="165191"/>
                </a:lnTo>
                <a:lnTo>
                  <a:pt x="3712013" y="120076"/>
                </a:lnTo>
                <a:lnTo>
                  <a:pt x="3686711" y="80279"/>
                </a:lnTo>
                <a:lnTo>
                  <a:pt x="3653518" y="47087"/>
                </a:lnTo>
                <a:lnTo>
                  <a:pt x="3613721" y="21785"/>
                </a:lnTo>
                <a:lnTo>
                  <a:pt x="3568607" y="5660"/>
                </a:lnTo>
                <a:lnTo>
                  <a:pt x="3519462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7728158" y="4676870"/>
            <a:ext cx="3241040" cy="13665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spc="-20" dirty="0">
                <a:solidFill>
                  <a:srgbClr val="373737"/>
                </a:solidFill>
                <a:latin typeface="Arial"/>
                <a:cs typeface="Arial"/>
              </a:rPr>
              <a:t>KETAMINE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can be </a:t>
            </a:r>
            <a:r>
              <a:rPr sz="1800" spc="-5" dirty="0">
                <a:solidFill>
                  <a:srgbClr val="373737"/>
                </a:solidFill>
                <a:latin typeface="Arial MT"/>
                <a:cs typeface="Arial MT"/>
              </a:rPr>
              <a:t>safely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used </a:t>
            </a:r>
            <a:r>
              <a:rPr sz="1800" spc="5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in</a:t>
            </a:r>
            <a:r>
              <a:rPr sz="1800" spc="-15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head</a:t>
            </a:r>
            <a:r>
              <a:rPr sz="1800" spc="-15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and</a:t>
            </a:r>
            <a:r>
              <a:rPr sz="1800" spc="-15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eye</a:t>
            </a:r>
            <a:r>
              <a:rPr sz="1800" spc="-15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injuries</a:t>
            </a:r>
            <a:r>
              <a:rPr sz="1800" spc="-15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373737"/>
                </a:solidFill>
                <a:latin typeface="Arial MT"/>
                <a:cs typeface="Arial MT"/>
              </a:rPr>
              <a:t>despite </a:t>
            </a:r>
            <a:r>
              <a:rPr sz="1800" spc="-484" dirty="0">
                <a:solidFill>
                  <a:srgbClr val="373737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prior concerns over a </a:t>
            </a:r>
            <a:r>
              <a:rPr sz="1800" spc="-5" dirty="0">
                <a:solidFill>
                  <a:srgbClr val="373737"/>
                </a:solidFill>
                <a:latin typeface="Arial MT"/>
                <a:cs typeface="Arial MT"/>
              </a:rPr>
              <a:t>potential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 increase </a:t>
            </a:r>
            <a:r>
              <a:rPr sz="1800" spc="-5" dirty="0">
                <a:solidFill>
                  <a:srgbClr val="373737"/>
                </a:solidFill>
                <a:latin typeface="Arial MT"/>
                <a:cs typeface="Arial MT"/>
              </a:rPr>
              <a:t>ocular/cerebral </a:t>
            </a:r>
            <a:r>
              <a:rPr sz="1800" dirty="0">
                <a:solidFill>
                  <a:srgbClr val="373737"/>
                </a:solidFill>
                <a:latin typeface="Arial MT"/>
                <a:cs typeface="Arial MT"/>
              </a:rPr>
              <a:t> pressures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21" name="object 2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400" y="1777981"/>
            <a:ext cx="1635676" cy="3335916"/>
          </a:xfrm>
          <a:prstGeom prst="rect">
            <a:avLst/>
          </a:prstGeom>
        </p:spPr>
      </p:pic>
      <p:sp>
        <p:nvSpPr>
          <p:cNvPr id="22" name="object 22"/>
          <p:cNvSpPr/>
          <p:nvPr/>
        </p:nvSpPr>
        <p:spPr>
          <a:xfrm>
            <a:off x="7481285" y="3723523"/>
            <a:ext cx="114300" cy="528955"/>
          </a:xfrm>
          <a:custGeom>
            <a:avLst/>
            <a:gdLst/>
            <a:ahLst/>
            <a:cxnLst/>
            <a:rect l="l" t="t" r="r" b="b"/>
            <a:pathLst>
              <a:path w="114300" h="528954">
                <a:moveTo>
                  <a:pt x="0" y="528436"/>
                </a:moveTo>
                <a:lnTo>
                  <a:pt x="0" y="0"/>
                </a:lnTo>
                <a:lnTo>
                  <a:pt x="114300" y="0"/>
                </a:lnTo>
                <a:lnTo>
                  <a:pt x="114300" y="528436"/>
                </a:lnTo>
                <a:lnTo>
                  <a:pt x="0" y="52843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20</a:t>
            </a:fld>
            <a:endParaRPr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991845" y="718163"/>
            <a:ext cx="4287520" cy="3327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000" b="1" spc="-10" dirty="0">
                <a:solidFill>
                  <a:srgbClr val="921928"/>
                </a:solidFill>
                <a:latin typeface="Arial"/>
                <a:cs typeface="Arial"/>
              </a:rPr>
              <a:t>KETAMINE</a:t>
            </a:r>
            <a:r>
              <a:rPr sz="2000" b="1" spc="-95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ADMINISTRATION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spc="5" dirty="0">
                <a:latin typeface="Arial"/>
                <a:cs typeface="Arial"/>
              </a:rPr>
              <a:t>cont.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1033" y="1630848"/>
            <a:ext cx="1054423" cy="115028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52191" y="3077087"/>
            <a:ext cx="1533707" cy="1054423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3237256" y="1788665"/>
            <a:ext cx="3340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 dirty="0">
                <a:latin typeface="Arial"/>
                <a:cs typeface="Arial"/>
              </a:rPr>
              <a:t>TACTICAL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spc="-15" dirty="0">
                <a:latin typeface="Arial"/>
                <a:cs typeface="Arial"/>
              </a:rPr>
              <a:t>CONSIDERATIONS: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515070" y="2118865"/>
            <a:ext cx="3062605" cy="17602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361315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Disarm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remove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comm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equipment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from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casualties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500"/>
              </a:spcBef>
            </a:pPr>
            <a:r>
              <a:rPr sz="1800" dirty="0">
                <a:latin typeface="Arial MT"/>
                <a:cs typeface="Arial MT"/>
              </a:rPr>
              <a:t>Assess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Document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mental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status </a:t>
            </a:r>
            <a:r>
              <a:rPr sz="1800" dirty="0">
                <a:latin typeface="Arial MT"/>
                <a:cs typeface="Arial MT"/>
              </a:rPr>
              <a:t>prior </a:t>
            </a:r>
            <a:r>
              <a:rPr sz="1800" spc="-5" dirty="0">
                <a:latin typeface="Arial MT"/>
                <a:cs typeface="Arial MT"/>
              </a:rPr>
              <a:t>to ketamine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administration </a:t>
            </a:r>
            <a:r>
              <a:rPr sz="1800" spc="-25" dirty="0">
                <a:latin typeface="Arial MT"/>
                <a:cs typeface="Arial MT"/>
              </a:rPr>
              <a:t>(AVPU)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380"/>
              </a:spcBef>
            </a:pPr>
            <a:r>
              <a:rPr sz="1800" spc="-5" dirty="0">
                <a:latin typeface="Arial MT"/>
                <a:cs typeface="Arial MT"/>
              </a:rPr>
              <a:t>Monitor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airway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breathing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237256" y="4183885"/>
            <a:ext cx="2955290" cy="1070610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80"/>
              </a:spcBef>
            </a:pPr>
            <a:r>
              <a:rPr sz="1800" b="1" spc="-20" dirty="0">
                <a:latin typeface="Arial"/>
                <a:cs typeface="Arial"/>
              </a:rPr>
              <a:t>TREATMENT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END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POINTS:</a:t>
            </a:r>
            <a:endParaRPr sz="1800">
              <a:latin typeface="Arial"/>
              <a:cs typeface="Arial"/>
            </a:endParaRPr>
          </a:p>
          <a:p>
            <a:pPr marL="290195" marR="1449070">
              <a:lnSpc>
                <a:spcPct val="127000"/>
              </a:lnSpc>
            </a:pPr>
            <a:r>
              <a:rPr sz="1800" dirty="0">
                <a:latin typeface="Arial MT"/>
                <a:cs typeface="Arial MT"/>
              </a:rPr>
              <a:t>Pain</a:t>
            </a:r>
            <a:r>
              <a:rPr sz="1800" spc="-7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control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Nystagmus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274952" y="2854139"/>
            <a:ext cx="114300" cy="748030"/>
          </a:xfrm>
          <a:custGeom>
            <a:avLst/>
            <a:gdLst/>
            <a:ahLst/>
            <a:cxnLst/>
            <a:rect l="l" t="t" r="r" b="b"/>
            <a:pathLst>
              <a:path w="114300" h="748029">
                <a:moveTo>
                  <a:pt x="0" y="747662"/>
                </a:moveTo>
                <a:lnTo>
                  <a:pt x="0" y="0"/>
                </a:lnTo>
                <a:lnTo>
                  <a:pt x="114300" y="0"/>
                </a:lnTo>
                <a:lnTo>
                  <a:pt x="114300" y="747662"/>
                </a:lnTo>
                <a:lnTo>
                  <a:pt x="0" y="747662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274952" y="3649288"/>
            <a:ext cx="114300" cy="283845"/>
          </a:xfrm>
          <a:custGeom>
            <a:avLst/>
            <a:gdLst/>
            <a:ahLst/>
            <a:cxnLst/>
            <a:rect l="l" t="t" r="r" b="b"/>
            <a:pathLst>
              <a:path w="114300" h="283845">
                <a:moveTo>
                  <a:pt x="0" y="28332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3327"/>
                </a:lnTo>
                <a:lnTo>
                  <a:pt x="0" y="28332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62863" y="4445350"/>
            <a:ext cx="1226776" cy="1391569"/>
          </a:xfrm>
          <a:prstGeom prst="rect">
            <a:avLst/>
          </a:prstGeom>
        </p:spPr>
      </p:pic>
      <p:sp>
        <p:nvSpPr>
          <p:cNvPr id="13" name="object 13"/>
          <p:cNvSpPr/>
          <p:nvPr/>
        </p:nvSpPr>
        <p:spPr>
          <a:xfrm>
            <a:off x="3274952" y="4993971"/>
            <a:ext cx="114300" cy="283845"/>
          </a:xfrm>
          <a:custGeom>
            <a:avLst/>
            <a:gdLst/>
            <a:ahLst/>
            <a:cxnLst/>
            <a:rect l="l" t="t" r="r" b="b"/>
            <a:pathLst>
              <a:path w="114300" h="283845">
                <a:moveTo>
                  <a:pt x="0" y="28332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3327"/>
                </a:lnTo>
                <a:lnTo>
                  <a:pt x="0" y="28332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274952" y="5336421"/>
            <a:ext cx="114300" cy="283845"/>
          </a:xfrm>
          <a:custGeom>
            <a:avLst/>
            <a:gdLst/>
            <a:ahLst/>
            <a:cxnLst/>
            <a:rect l="l" t="t" r="r" b="b"/>
            <a:pathLst>
              <a:path w="114300" h="283845">
                <a:moveTo>
                  <a:pt x="0" y="28332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3327"/>
                </a:lnTo>
                <a:lnTo>
                  <a:pt x="0" y="28332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7178454" y="1783119"/>
            <a:ext cx="400621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 dirty="0">
                <a:latin typeface="Arial"/>
                <a:cs typeface="Arial"/>
              </a:rPr>
              <a:t>ADVANTAGES: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(compared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opioids):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401242" y="2057439"/>
            <a:ext cx="3418840" cy="11303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dirty="0">
                <a:latin typeface="Arial MT"/>
                <a:cs typeface="Arial MT"/>
              </a:rPr>
              <a:t>Equivalent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pain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relief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34300"/>
              </a:lnSpc>
            </a:pPr>
            <a:r>
              <a:rPr sz="1800" dirty="0">
                <a:latin typeface="Arial MT"/>
                <a:cs typeface="Arial MT"/>
              </a:rPr>
              <a:t>Doesn’t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contribute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hypotension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No</a:t>
            </a:r>
            <a:r>
              <a:rPr sz="1800" spc="-5" dirty="0">
                <a:latin typeface="Arial MT"/>
                <a:cs typeface="Arial MT"/>
              </a:rPr>
              <a:t> respiratory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depression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7199048" y="2951811"/>
            <a:ext cx="114300" cy="283845"/>
          </a:xfrm>
          <a:custGeom>
            <a:avLst/>
            <a:gdLst/>
            <a:ahLst/>
            <a:cxnLst/>
            <a:rect l="l" t="t" r="r" b="b"/>
            <a:pathLst>
              <a:path w="114300" h="283844">
                <a:moveTo>
                  <a:pt x="0" y="28332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3327"/>
                </a:lnTo>
                <a:lnTo>
                  <a:pt x="0" y="28332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199048" y="2570811"/>
            <a:ext cx="114300" cy="283845"/>
          </a:xfrm>
          <a:custGeom>
            <a:avLst/>
            <a:gdLst/>
            <a:ahLst/>
            <a:cxnLst/>
            <a:rect l="l" t="t" r="r" b="b"/>
            <a:pathLst>
              <a:path w="114300" h="283844">
                <a:moveTo>
                  <a:pt x="0" y="28332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3327"/>
                </a:lnTo>
                <a:lnTo>
                  <a:pt x="0" y="28332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199048" y="2205051"/>
            <a:ext cx="114300" cy="283845"/>
          </a:xfrm>
          <a:custGeom>
            <a:avLst/>
            <a:gdLst/>
            <a:ahLst/>
            <a:cxnLst/>
            <a:rect l="l" t="t" r="r" b="b"/>
            <a:pathLst>
              <a:path w="114300" h="283844">
                <a:moveTo>
                  <a:pt x="0" y="28332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3327"/>
                </a:lnTo>
                <a:lnTo>
                  <a:pt x="0" y="28332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274952" y="2193657"/>
            <a:ext cx="114300" cy="462280"/>
          </a:xfrm>
          <a:custGeom>
            <a:avLst/>
            <a:gdLst/>
            <a:ahLst/>
            <a:cxnLst/>
            <a:rect l="l" t="t" r="r" b="b"/>
            <a:pathLst>
              <a:path w="114300" h="462280">
                <a:moveTo>
                  <a:pt x="0" y="461993"/>
                </a:moveTo>
                <a:lnTo>
                  <a:pt x="0" y="0"/>
                </a:lnTo>
                <a:lnTo>
                  <a:pt x="114300" y="0"/>
                </a:lnTo>
                <a:lnTo>
                  <a:pt x="114300" y="461993"/>
                </a:lnTo>
                <a:lnTo>
                  <a:pt x="0" y="461993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21</a:t>
            </a:fld>
            <a:endParaRPr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808335" y="736298"/>
            <a:ext cx="6654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NALOXONE</a:t>
            </a:r>
            <a:r>
              <a:rPr sz="3600" b="1" spc="-16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endParaRPr sz="36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290838" y="1320617"/>
            <a:ext cx="4337371" cy="3233218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306539" y="1355581"/>
            <a:ext cx="3638550" cy="322580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800" b="1" spc="-5" dirty="0">
                <a:latin typeface="Arial"/>
                <a:cs typeface="Arial"/>
              </a:rPr>
              <a:t>DOSAGE(S):</a:t>
            </a:r>
            <a:endParaRPr sz="1800">
              <a:latin typeface="Arial"/>
              <a:cs typeface="Arial"/>
            </a:endParaRPr>
          </a:p>
          <a:p>
            <a:pPr marL="283845">
              <a:lnSpc>
                <a:spcPts val="2130"/>
              </a:lnSpc>
              <a:spcBef>
                <a:spcPts val="540"/>
              </a:spcBef>
            </a:pPr>
            <a:r>
              <a:rPr sz="1800" b="1" spc="-5" dirty="0">
                <a:latin typeface="Arial"/>
                <a:cs typeface="Arial"/>
              </a:rPr>
              <a:t>0.4-2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mg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(IN,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IM,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IV/IO)</a:t>
            </a:r>
            <a:endParaRPr sz="1800">
              <a:latin typeface="Arial MT"/>
              <a:cs typeface="Arial MT"/>
            </a:endParaRPr>
          </a:p>
          <a:p>
            <a:pPr marL="283845" marR="5080">
              <a:lnSpc>
                <a:spcPts val="2100"/>
              </a:lnSpc>
              <a:spcBef>
                <a:spcPts val="90"/>
              </a:spcBef>
            </a:pPr>
            <a:r>
              <a:rPr sz="1800" dirty="0">
                <a:latin typeface="Arial MT"/>
                <a:cs typeface="Arial MT"/>
              </a:rPr>
              <a:t>Repeat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q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2-3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min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until symptoms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reverse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max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dose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b="1" spc="-5" dirty="0">
                <a:latin typeface="Arial"/>
                <a:cs typeface="Arial"/>
              </a:rPr>
              <a:t>10 </a:t>
            </a:r>
            <a:r>
              <a:rPr sz="1800" b="1" dirty="0">
                <a:latin typeface="Arial"/>
                <a:cs typeface="Arial"/>
              </a:rPr>
              <a:t>mg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b="1" spc="-5" dirty="0">
                <a:latin typeface="Arial"/>
                <a:cs typeface="Arial"/>
              </a:rPr>
              <a:t>ROUTE(S):</a:t>
            </a:r>
            <a:endParaRPr sz="1800">
              <a:latin typeface="Arial"/>
              <a:cs typeface="Arial"/>
            </a:endParaRPr>
          </a:p>
          <a:p>
            <a:pPr marL="283845" marR="207645">
              <a:lnSpc>
                <a:spcPts val="2100"/>
              </a:lnSpc>
              <a:spcBef>
                <a:spcPts val="860"/>
              </a:spcBef>
            </a:pPr>
            <a:r>
              <a:rPr sz="1800" i="1" dirty="0">
                <a:latin typeface="Arial"/>
                <a:cs typeface="Arial"/>
              </a:rPr>
              <a:t>Naloxone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is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available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in</a:t>
            </a:r>
            <a:r>
              <a:rPr sz="1800" i="1" spc="-15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IN,</a:t>
            </a:r>
            <a:r>
              <a:rPr sz="1800" i="1" spc="-2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IM, </a:t>
            </a:r>
            <a:r>
              <a:rPr sz="1800" i="1" spc="-484" dirty="0">
                <a:latin typeface="Arial"/>
                <a:cs typeface="Arial"/>
              </a:rPr>
              <a:t> </a:t>
            </a:r>
            <a:r>
              <a:rPr sz="1800" i="1" dirty="0">
                <a:latin typeface="Arial"/>
                <a:cs typeface="Arial"/>
              </a:rPr>
              <a:t>or</a:t>
            </a:r>
            <a:r>
              <a:rPr sz="1800" i="1" spc="-10" dirty="0">
                <a:latin typeface="Arial"/>
                <a:cs typeface="Arial"/>
              </a:rPr>
              <a:t> </a:t>
            </a:r>
            <a:r>
              <a:rPr sz="1800" i="1" spc="-5" dirty="0">
                <a:latin typeface="Arial"/>
                <a:cs typeface="Arial"/>
              </a:rPr>
              <a:t>IV/IO form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80"/>
              </a:spcBef>
            </a:pPr>
            <a:r>
              <a:rPr sz="1800" b="1" spc="-15" dirty="0">
                <a:latin typeface="Arial"/>
                <a:cs typeface="Arial"/>
              </a:rPr>
              <a:t>INDICATIONS: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578001" y="4555981"/>
            <a:ext cx="3494404" cy="1765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694180">
              <a:lnSpc>
                <a:spcPct val="1343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Opioid</a:t>
            </a:r>
            <a:r>
              <a:rPr sz="1800" spc="-7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overdoses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Hypotension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</a:pPr>
            <a:r>
              <a:rPr sz="1800" spc="-5" dirty="0">
                <a:latin typeface="Arial MT"/>
                <a:cs typeface="Arial MT"/>
              </a:rPr>
              <a:t>Respiratory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depression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distress</a:t>
            </a:r>
            <a:endParaRPr sz="1800">
              <a:latin typeface="Arial MT"/>
              <a:cs typeface="Arial MT"/>
            </a:endParaRPr>
          </a:p>
          <a:p>
            <a:pPr marL="12700" marR="144145">
              <a:lnSpc>
                <a:spcPts val="2100"/>
              </a:lnSpc>
              <a:spcBef>
                <a:spcPts val="860"/>
              </a:spcBef>
            </a:pPr>
            <a:r>
              <a:rPr sz="1800" dirty="0">
                <a:latin typeface="Arial MT"/>
                <a:cs typeface="Arial MT"/>
              </a:rPr>
              <a:t>Excess </a:t>
            </a:r>
            <a:r>
              <a:rPr sz="1800" spc="-5" dirty="0">
                <a:latin typeface="Arial MT"/>
                <a:cs typeface="Arial MT"/>
              </a:rPr>
              <a:t>alteration </a:t>
            </a:r>
            <a:r>
              <a:rPr sz="1800" dirty="0">
                <a:latin typeface="Arial MT"/>
                <a:cs typeface="Arial MT"/>
              </a:rPr>
              <a:t>of </a:t>
            </a:r>
            <a:r>
              <a:rPr sz="1800" spc="-5" dirty="0">
                <a:latin typeface="Arial MT"/>
                <a:cs typeface="Arial MT"/>
              </a:rPr>
              <a:t>mentation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unconsciousness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339162" y="1822886"/>
            <a:ext cx="114300" cy="805815"/>
          </a:xfrm>
          <a:custGeom>
            <a:avLst/>
            <a:gdLst/>
            <a:ahLst/>
            <a:cxnLst/>
            <a:rect l="l" t="t" r="r" b="b"/>
            <a:pathLst>
              <a:path w="114300" h="805814">
                <a:moveTo>
                  <a:pt x="0" y="805792"/>
                </a:moveTo>
                <a:lnTo>
                  <a:pt x="0" y="0"/>
                </a:lnTo>
                <a:lnTo>
                  <a:pt x="114300" y="0"/>
                </a:lnTo>
                <a:lnTo>
                  <a:pt x="114300" y="805792"/>
                </a:lnTo>
                <a:lnTo>
                  <a:pt x="0" y="805792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339162" y="4754881"/>
            <a:ext cx="114300" cy="271780"/>
          </a:xfrm>
          <a:custGeom>
            <a:avLst/>
            <a:gdLst/>
            <a:ahLst/>
            <a:cxnLst/>
            <a:rect l="l" t="t" r="r" b="b"/>
            <a:pathLst>
              <a:path w="114300" h="271779">
                <a:moveTo>
                  <a:pt x="0" y="271488"/>
                </a:moveTo>
                <a:lnTo>
                  <a:pt x="0" y="0"/>
                </a:lnTo>
                <a:lnTo>
                  <a:pt x="114300" y="0"/>
                </a:lnTo>
                <a:lnTo>
                  <a:pt x="114300" y="271488"/>
                </a:lnTo>
                <a:lnTo>
                  <a:pt x="0" y="27148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339162" y="3371505"/>
            <a:ext cx="114300" cy="530225"/>
          </a:xfrm>
          <a:custGeom>
            <a:avLst/>
            <a:gdLst/>
            <a:ahLst/>
            <a:cxnLst/>
            <a:rect l="l" t="t" r="r" b="b"/>
            <a:pathLst>
              <a:path w="114300" h="530225">
                <a:moveTo>
                  <a:pt x="0" y="529934"/>
                </a:moveTo>
                <a:lnTo>
                  <a:pt x="0" y="0"/>
                </a:lnTo>
                <a:lnTo>
                  <a:pt x="114300" y="0"/>
                </a:lnTo>
                <a:lnTo>
                  <a:pt x="114300" y="529934"/>
                </a:lnTo>
                <a:lnTo>
                  <a:pt x="0" y="52993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339162" y="5120641"/>
            <a:ext cx="114300" cy="271780"/>
          </a:xfrm>
          <a:custGeom>
            <a:avLst/>
            <a:gdLst/>
            <a:ahLst/>
            <a:cxnLst/>
            <a:rect l="l" t="t" r="r" b="b"/>
            <a:pathLst>
              <a:path w="114300" h="271779">
                <a:moveTo>
                  <a:pt x="0" y="271488"/>
                </a:moveTo>
                <a:lnTo>
                  <a:pt x="0" y="0"/>
                </a:lnTo>
                <a:lnTo>
                  <a:pt x="114300" y="0"/>
                </a:lnTo>
                <a:lnTo>
                  <a:pt x="114300" y="271488"/>
                </a:lnTo>
                <a:lnTo>
                  <a:pt x="0" y="27148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339162" y="5870865"/>
            <a:ext cx="114300" cy="530225"/>
          </a:xfrm>
          <a:custGeom>
            <a:avLst/>
            <a:gdLst/>
            <a:ahLst/>
            <a:cxnLst/>
            <a:rect l="l" t="t" r="r" b="b"/>
            <a:pathLst>
              <a:path w="114300" h="530225">
                <a:moveTo>
                  <a:pt x="0" y="529934"/>
                </a:moveTo>
                <a:lnTo>
                  <a:pt x="0" y="0"/>
                </a:lnTo>
                <a:lnTo>
                  <a:pt x="114300" y="0"/>
                </a:lnTo>
                <a:lnTo>
                  <a:pt x="114300" y="529934"/>
                </a:lnTo>
                <a:lnTo>
                  <a:pt x="0" y="52993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339162" y="5486400"/>
            <a:ext cx="114300" cy="271780"/>
          </a:xfrm>
          <a:custGeom>
            <a:avLst/>
            <a:gdLst/>
            <a:ahLst/>
            <a:cxnLst/>
            <a:rect l="l" t="t" r="r" b="b"/>
            <a:pathLst>
              <a:path w="114300" h="271779">
                <a:moveTo>
                  <a:pt x="0" y="271488"/>
                </a:moveTo>
                <a:lnTo>
                  <a:pt x="0" y="0"/>
                </a:lnTo>
                <a:lnTo>
                  <a:pt x="114300" y="0"/>
                </a:lnTo>
                <a:lnTo>
                  <a:pt x="114300" y="271488"/>
                </a:lnTo>
                <a:lnTo>
                  <a:pt x="0" y="271488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156959" y="4826614"/>
            <a:ext cx="4876800" cy="1585595"/>
          </a:xfrm>
          <a:custGeom>
            <a:avLst/>
            <a:gdLst/>
            <a:ahLst/>
            <a:cxnLst/>
            <a:rect l="l" t="t" r="r" b="b"/>
            <a:pathLst>
              <a:path w="4876800" h="1585595">
                <a:moveTo>
                  <a:pt x="4690361" y="0"/>
                </a:moveTo>
                <a:lnTo>
                  <a:pt x="186438" y="0"/>
                </a:lnTo>
                <a:lnTo>
                  <a:pt x="136875" y="6659"/>
                </a:lnTo>
                <a:lnTo>
                  <a:pt x="92339" y="25454"/>
                </a:lnTo>
                <a:lnTo>
                  <a:pt x="54606" y="54606"/>
                </a:lnTo>
                <a:lnTo>
                  <a:pt x="25454" y="92339"/>
                </a:lnTo>
                <a:lnTo>
                  <a:pt x="6659" y="136876"/>
                </a:lnTo>
                <a:lnTo>
                  <a:pt x="0" y="186438"/>
                </a:lnTo>
                <a:lnTo>
                  <a:pt x="0" y="1398922"/>
                </a:lnTo>
                <a:lnTo>
                  <a:pt x="6659" y="1448485"/>
                </a:lnTo>
                <a:lnTo>
                  <a:pt x="25454" y="1493021"/>
                </a:lnTo>
                <a:lnTo>
                  <a:pt x="54606" y="1530754"/>
                </a:lnTo>
                <a:lnTo>
                  <a:pt x="92339" y="1559907"/>
                </a:lnTo>
                <a:lnTo>
                  <a:pt x="136875" y="1578701"/>
                </a:lnTo>
                <a:lnTo>
                  <a:pt x="186438" y="1585361"/>
                </a:lnTo>
                <a:lnTo>
                  <a:pt x="4690361" y="1585361"/>
                </a:lnTo>
                <a:lnTo>
                  <a:pt x="4739923" y="1578701"/>
                </a:lnTo>
                <a:lnTo>
                  <a:pt x="4784460" y="1559907"/>
                </a:lnTo>
                <a:lnTo>
                  <a:pt x="4822193" y="1530754"/>
                </a:lnTo>
                <a:lnTo>
                  <a:pt x="4851345" y="1493021"/>
                </a:lnTo>
                <a:lnTo>
                  <a:pt x="4870140" y="1448485"/>
                </a:lnTo>
                <a:lnTo>
                  <a:pt x="4876799" y="1398922"/>
                </a:lnTo>
                <a:lnTo>
                  <a:pt x="4876799" y="186438"/>
                </a:lnTo>
                <a:lnTo>
                  <a:pt x="4870140" y="136876"/>
                </a:lnTo>
                <a:lnTo>
                  <a:pt x="4851345" y="92339"/>
                </a:lnTo>
                <a:lnTo>
                  <a:pt x="4822193" y="54606"/>
                </a:lnTo>
                <a:lnTo>
                  <a:pt x="4784460" y="25454"/>
                </a:lnTo>
                <a:lnTo>
                  <a:pt x="4739923" y="6659"/>
                </a:lnTo>
                <a:lnTo>
                  <a:pt x="4690361" y="0"/>
                </a:lnTo>
                <a:close/>
              </a:path>
            </a:pathLst>
          </a:custGeom>
          <a:solidFill>
            <a:srgbClr val="FFF4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6918866" y="5030698"/>
            <a:ext cx="3783329" cy="10998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15" dirty="0">
                <a:latin typeface="Arial MT"/>
                <a:cs typeface="Arial MT"/>
              </a:rPr>
              <a:t>Titrate</a:t>
            </a:r>
            <a:r>
              <a:rPr sz="1800" spc="-5" dirty="0">
                <a:latin typeface="Arial MT"/>
                <a:cs typeface="Arial MT"/>
              </a:rPr>
              <a:t> to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effect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(resolving</a:t>
            </a:r>
            <a:r>
              <a:rPr sz="1800" spc="-5" dirty="0">
                <a:latin typeface="Arial MT"/>
                <a:cs typeface="Arial MT"/>
              </a:rPr>
              <a:t> narcotic </a:t>
            </a:r>
            <a:r>
              <a:rPr sz="1800" dirty="0">
                <a:latin typeface="Arial MT"/>
                <a:cs typeface="Arial MT"/>
              </a:rPr>
              <a:t> overdose signs and </a:t>
            </a:r>
            <a:r>
              <a:rPr sz="1800" spc="-5" dirty="0">
                <a:latin typeface="Arial MT"/>
                <a:cs typeface="Arial MT"/>
              </a:rPr>
              <a:t>symptoms) </a:t>
            </a:r>
            <a:r>
              <a:rPr sz="1800" dirty="0">
                <a:latin typeface="Arial MT"/>
                <a:cs typeface="Arial MT"/>
              </a:rPr>
              <a:t>but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continue to </a:t>
            </a:r>
            <a:r>
              <a:rPr sz="1800" dirty="0">
                <a:latin typeface="Arial MT"/>
                <a:cs typeface="Arial MT"/>
              </a:rPr>
              <a:t>manage </a:t>
            </a:r>
            <a:r>
              <a:rPr sz="1800" spc="-5" dirty="0">
                <a:latin typeface="Arial MT"/>
                <a:cs typeface="Arial MT"/>
              </a:rPr>
              <a:t>casualty’s </a:t>
            </a:r>
            <a:r>
              <a:rPr sz="1800" dirty="0">
                <a:latin typeface="Arial MT"/>
                <a:cs typeface="Arial MT"/>
              </a:rPr>
              <a:t>pain;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naloxone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wear</a:t>
            </a:r>
            <a:r>
              <a:rPr sz="1800" spc="-15" dirty="0">
                <a:latin typeface="Arial MT"/>
                <a:cs typeface="Arial MT"/>
              </a:rPr>
              <a:t> off </a:t>
            </a:r>
            <a:r>
              <a:rPr sz="1800" dirty="0">
                <a:latin typeface="Arial MT"/>
                <a:cs typeface="Arial MT"/>
              </a:rPr>
              <a:t>prior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opiate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16" name="object 1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321319" y="5115519"/>
            <a:ext cx="516037" cy="431840"/>
          </a:xfrm>
          <a:prstGeom prst="rect">
            <a:avLst/>
          </a:prstGeom>
        </p:spPr>
      </p:pic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22</a:t>
            </a:fld>
            <a:endParaRPr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198772" y="736298"/>
            <a:ext cx="7874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NALOXONE</a:t>
            </a:r>
            <a:r>
              <a:rPr sz="3600" b="1" spc="-14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r>
              <a:rPr sz="3600" b="1" spc="-5" dirty="0">
                <a:latin typeface="Arial"/>
                <a:cs typeface="Arial"/>
              </a:rPr>
              <a:t> cont.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551154" y="1627088"/>
            <a:ext cx="3340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 dirty="0">
                <a:latin typeface="Arial"/>
                <a:cs typeface="Arial"/>
              </a:rPr>
              <a:t>TACTICAL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spc="-15" dirty="0">
                <a:latin typeface="Arial"/>
                <a:cs typeface="Arial"/>
              </a:rPr>
              <a:t>CONSIDERATIONS: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781341" y="1995388"/>
            <a:ext cx="4625340" cy="14681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1134745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Have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naloxone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hand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whenever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administering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opioid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analgesics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ts val="2100"/>
              </a:lnSpc>
              <a:spcBef>
                <a:spcPts val="800"/>
              </a:spcBef>
            </a:pPr>
            <a:r>
              <a:rPr sz="1800" spc="-5" dirty="0">
                <a:latin typeface="Arial MT"/>
                <a:cs typeface="Arial MT"/>
              </a:rPr>
              <a:t>Administer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quickly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possible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(don’t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delay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 IV </a:t>
            </a:r>
            <a:r>
              <a:rPr sz="1800" dirty="0">
                <a:latin typeface="Arial MT"/>
                <a:cs typeface="Arial MT"/>
              </a:rPr>
              <a:t>access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be </a:t>
            </a:r>
            <a:r>
              <a:rPr sz="1800" spc="-5" dirty="0">
                <a:latin typeface="Arial MT"/>
                <a:cs typeface="Arial MT"/>
              </a:rPr>
              <a:t>established </a:t>
            </a:r>
            <a:r>
              <a:rPr sz="1800" dirty="0">
                <a:latin typeface="Arial MT"/>
                <a:cs typeface="Arial MT"/>
              </a:rPr>
              <a:t>use </a:t>
            </a:r>
            <a:r>
              <a:rPr sz="1800" spc="-5" dirty="0">
                <a:latin typeface="Arial MT"/>
                <a:cs typeface="Arial MT"/>
              </a:rPr>
              <a:t>IN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-5" dirty="0">
                <a:latin typeface="Arial MT"/>
                <a:cs typeface="Arial MT"/>
              </a:rPr>
              <a:t>IM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preparations)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48085" y="1573298"/>
            <a:ext cx="25482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CONTRAINDICATIONS: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78273" y="1941598"/>
            <a:ext cx="16268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Hypersensitivity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48085" y="2576598"/>
            <a:ext cx="30949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POTENTIAL</a:t>
            </a:r>
            <a:r>
              <a:rPr sz="1800" b="1" spc="-5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SIDE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EFFECTS: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378273" y="2944898"/>
            <a:ext cx="4600575" cy="833119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Analgesia reversal, </a:t>
            </a:r>
            <a:r>
              <a:rPr sz="1800" spc="-5" dirty="0">
                <a:latin typeface="Arial MT"/>
                <a:cs typeface="Arial MT"/>
              </a:rPr>
              <a:t>tremors, hyperventilation,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drowsiness, </a:t>
            </a:r>
            <a:r>
              <a:rPr sz="1800" spc="-5" dirty="0">
                <a:latin typeface="Arial MT"/>
                <a:cs typeface="Arial MT"/>
              </a:rPr>
              <a:t>sweating, </a:t>
            </a:r>
            <a:r>
              <a:rPr sz="1800" dirty="0">
                <a:latin typeface="Arial MT"/>
                <a:cs typeface="Arial MT"/>
              </a:rPr>
              <a:t>increased </a:t>
            </a:r>
            <a:r>
              <a:rPr sz="1800" spc="-80" dirty="0">
                <a:latin typeface="Arial MT"/>
                <a:cs typeface="Arial MT"/>
              </a:rPr>
              <a:t>BP, </a:t>
            </a:r>
            <a:r>
              <a:rPr sz="1800" spc="-7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tachycardia,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nausea,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5" dirty="0">
                <a:latin typeface="Arial MT"/>
                <a:cs typeface="Arial MT"/>
              </a:rPr>
              <a:t>vomiting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48085" y="4019319"/>
            <a:ext cx="4080510" cy="20320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b="1" dirty="0">
                <a:latin typeface="Arial"/>
                <a:cs typeface="Arial"/>
              </a:rPr>
              <a:t>DRUG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INTERACTIONS:</a:t>
            </a:r>
            <a:endParaRPr sz="1800">
              <a:latin typeface="Arial"/>
              <a:cs typeface="Arial"/>
            </a:endParaRPr>
          </a:p>
          <a:p>
            <a:pPr marL="242570" marR="5080">
              <a:lnSpc>
                <a:spcPts val="2100"/>
              </a:lnSpc>
              <a:spcBef>
                <a:spcPts val="860"/>
              </a:spcBef>
            </a:pPr>
            <a:r>
              <a:rPr sz="1800" spc="-5" dirty="0">
                <a:latin typeface="Arial MT"/>
                <a:cs typeface="Arial MT"/>
              </a:rPr>
              <a:t>Cardiotoxic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drugs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(may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cause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serious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cardiovascular</a:t>
            </a:r>
            <a:r>
              <a:rPr sz="1800" spc="49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effects)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b="1" spc="-10" dirty="0">
                <a:latin typeface="Arial"/>
                <a:cs typeface="Arial"/>
              </a:rPr>
              <a:t>ONSET/PEAK/DURATION:</a:t>
            </a:r>
            <a:endParaRPr sz="1800">
              <a:latin typeface="Arial"/>
              <a:cs typeface="Arial"/>
            </a:endParaRPr>
          </a:p>
          <a:p>
            <a:pPr marL="242570">
              <a:lnSpc>
                <a:spcPct val="100000"/>
              </a:lnSpc>
              <a:spcBef>
                <a:spcPts val="740"/>
              </a:spcBef>
            </a:pPr>
            <a:r>
              <a:rPr sz="1800" dirty="0">
                <a:latin typeface="Arial MT"/>
                <a:cs typeface="Arial MT"/>
              </a:rPr>
              <a:t>1-2</a:t>
            </a:r>
            <a:r>
              <a:rPr sz="1800" spc="-5" dirty="0">
                <a:latin typeface="Arial MT"/>
                <a:cs typeface="Arial MT"/>
              </a:rPr>
              <a:t> min/5-15 min/variable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195083" y="1961466"/>
            <a:ext cx="114300" cy="283845"/>
          </a:xfrm>
          <a:custGeom>
            <a:avLst/>
            <a:gdLst/>
            <a:ahLst/>
            <a:cxnLst/>
            <a:rect l="l" t="t" r="r" b="b"/>
            <a:pathLst>
              <a:path w="114300" h="283844">
                <a:moveTo>
                  <a:pt x="0" y="28332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3327"/>
                </a:lnTo>
                <a:lnTo>
                  <a:pt x="0" y="28332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577597" y="2025289"/>
            <a:ext cx="114300" cy="537210"/>
          </a:xfrm>
          <a:custGeom>
            <a:avLst/>
            <a:gdLst/>
            <a:ahLst/>
            <a:cxnLst/>
            <a:rect l="l" t="t" r="r" b="b"/>
            <a:pathLst>
              <a:path w="114300" h="537210">
                <a:moveTo>
                  <a:pt x="0" y="537096"/>
                </a:moveTo>
                <a:lnTo>
                  <a:pt x="0" y="0"/>
                </a:lnTo>
                <a:lnTo>
                  <a:pt x="114300" y="0"/>
                </a:lnTo>
                <a:lnTo>
                  <a:pt x="114300" y="537096"/>
                </a:lnTo>
                <a:lnTo>
                  <a:pt x="0" y="53709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577597" y="2711906"/>
            <a:ext cx="114300" cy="779780"/>
          </a:xfrm>
          <a:custGeom>
            <a:avLst/>
            <a:gdLst/>
            <a:ahLst/>
            <a:cxnLst/>
            <a:rect l="l" t="t" r="r" b="b"/>
            <a:pathLst>
              <a:path w="114300" h="779779">
                <a:moveTo>
                  <a:pt x="0" y="779439"/>
                </a:moveTo>
                <a:lnTo>
                  <a:pt x="0" y="0"/>
                </a:lnTo>
                <a:lnTo>
                  <a:pt x="114300" y="0"/>
                </a:lnTo>
                <a:lnTo>
                  <a:pt x="114300" y="779439"/>
                </a:lnTo>
                <a:lnTo>
                  <a:pt x="0" y="77943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195083" y="3069935"/>
            <a:ext cx="114300" cy="820419"/>
          </a:xfrm>
          <a:custGeom>
            <a:avLst/>
            <a:gdLst/>
            <a:ahLst/>
            <a:cxnLst/>
            <a:rect l="l" t="t" r="r" b="b"/>
            <a:pathLst>
              <a:path w="114300" h="820420">
                <a:moveTo>
                  <a:pt x="0" y="820422"/>
                </a:moveTo>
                <a:lnTo>
                  <a:pt x="0" y="0"/>
                </a:lnTo>
                <a:lnTo>
                  <a:pt x="114300" y="0"/>
                </a:lnTo>
                <a:lnTo>
                  <a:pt x="114300" y="820422"/>
                </a:lnTo>
                <a:lnTo>
                  <a:pt x="0" y="820422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195084" y="4582823"/>
            <a:ext cx="114300" cy="537845"/>
          </a:xfrm>
          <a:custGeom>
            <a:avLst/>
            <a:gdLst/>
            <a:ahLst/>
            <a:cxnLst/>
            <a:rect l="l" t="t" r="r" b="b"/>
            <a:pathLst>
              <a:path w="114300" h="537845">
                <a:moveTo>
                  <a:pt x="0" y="537817"/>
                </a:moveTo>
                <a:lnTo>
                  <a:pt x="0" y="0"/>
                </a:lnTo>
                <a:lnTo>
                  <a:pt x="114300" y="0"/>
                </a:lnTo>
                <a:lnTo>
                  <a:pt x="114300" y="537817"/>
                </a:lnTo>
                <a:lnTo>
                  <a:pt x="0" y="53781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195083" y="5871731"/>
            <a:ext cx="114300" cy="283845"/>
          </a:xfrm>
          <a:custGeom>
            <a:avLst/>
            <a:gdLst/>
            <a:ahLst/>
            <a:cxnLst/>
            <a:rect l="l" t="t" r="r" b="b"/>
            <a:pathLst>
              <a:path w="114300" h="283845">
                <a:moveTo>
                  <a:pt x="0" y="28332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3327"/>
                </a:lnTo>
                <a:lnTo>
                  <a:pt x="0" y="28332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23</a:t>
            </a:fld>
            <a:endParaRPr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686695" y="6546242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24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5036" y="737213"/>
            <a:ext cx="7489825" cy="334899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4710430" marR="5080" indent="-567055">
              <a:lnSpc>
                <a:spcPts val="2080"/>
              </a:lnSpc>
              <a:spcBef>
                <a:spcPts val="450"/>
              </a:spcBef>
            </a:pPr>
            <a:r>
              <a:rPr sz="2000" b="1" spc="5" dirty="0">
                <a:solidFill>
                  <a:srgbClr val="921928"/>
                </a:solidFill>
                <a:latin typeface="Arial"/>
                <a:cs typeface="Arial"/>
              </a:rPr>
              <a:t>INTRANASAL</a:t>
            </a:r>
            <a:r>
              <a:rPr sz="2000" b="1" spc="-60" dirty="0">
                <a:solidFill>
                  <a:srgbClr val="921928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MEDICATION </a:t>
            </a:r>
            <a:r>
              <a:rPr sz="2000" b="1" spc="-54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ADMINISTRATION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b="1" spc="-5" dirty="0">
                <a:latin typeface="Arial"/>
                <a:cs typeface="Arial"/>
              </a:rPr>
              <a:t>ROUTES OF</a:t>
            </a:r>
            <a:r>
              <a:rPr sz="1800" b="1" spc="-75" dirty="0">
                <a:latin typeface="Arial"/>
                <a:cs typeface="Arial"/>
              </a:rPr>
              <a:t> </a:t>
            </a:r>
            <a:r>
              <a:rPr sz="1800" b="1" spc="-15" dirty="0">
                <a:latin typeface="Arial"/>
                <a:cs typeface="Arial"/>
              </a:rPr>
              <a:t>ADMINISTRATION:</a:t>
            </a:r>
            <a:endParaRPr sz="1800">
              <a:latin typeface="Arial"/>
              <a:cs typeface="Arial"/>
            </a:endParaRPr>
          </a:p>
          <a:p>
            <a:pPr marL="244475" marR="934085">
              <a:lnSpc>
                <a:spcPts val="2100"/>
              </a:lnSpc>
              <a:spcBef>
                <a:spcPts val="860"/>
              </a:spcBef>
            </a:pPr>
            <a:r>
              <a:rPr sz="1800" dirty="0">
                <a:latin typeface="Arial MT"/>
                <a:cs typeface="Arial MT"/>
              </a:rPr>
              <a:t>Check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ensure </a:t>
            </a:r>
            <a:r>
              <a:rPr sz="1800" spc="-5" dirty="0">
                <a:latin typeface="Arial MT"/>
                <a:cs typeface="Arial MT"/>
              </a:rPr>
              <a:t>that the casualty </a:t>
            </a:r>
            <a:r>
              <a:rPr sz="1800" dirty="0">
                <a:latin typeface="Arial MT"/>
                <a:cs typeface="Arial MT"/>
              </a:rPr>
              <a:t>has no known drug allergies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medication(s)</a:t>
            </a:r>
            <a:r>
              <a:rPr sz="1800" dirty="0">
                <a:latin typeface="Arial MT"/>
                <a:cs typeface="Arial MT"/>
              </a:rPr>
              <a:t> being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administered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(ask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</a:t>
            </a:r>
            <a:r>
              <a:rPr sz="1800" dirty="0">
                <a:latin typeface="Arial MT"/>
                <a:cs typeface="Arial MT"/>
              </a:rPr>
              <a:t> or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locate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their </a:t>
            </a:r>
            <a:r>
              <a:rPr sz="1800" dirty="0">
                <a:latin typeface="Arial MT"/>
                <a:cs typeface="Arial MT"/>
              </a:rPr>
              <a:t>red allergy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dog </a:t>
            </a:r>
            <a:r>
              <a:rPr sz="1800" spc="-5" dirty="0">
                <a:latin typeface="Arial MT"/>
                <a:cs typeface="Arial MT"/>
              </a:rPr>
              <a:t>tag</a:t>
            </a:r>
            <a:r>
              <a:rPr sz="1800" dirty="0">
                <a:latin typeface="Arial MT"/>
                <a:cs typeface="Arial MT"/>
              </a:rPr>
              <a:t> or</a:t>
            </a:r>
            <a:r>
              <a:rPr sz="1800" spc="-5" dirty="0">
                <a:latin typeface="Arial MT"/>
                <a:cs typeface="Arial MT"/>
              </a:rPr>
              <a:t> bracelet).</a:t>
            </a:r>
            <a:endParaRPr sz="1800">
              <a:latin typeface="Arial MT"/>
              <a:cs typeface="Arial MT"/>
            </a:endParaRPr>
          </a:p>
          <a:p>
            <a:pPr marL="244475" marR="3997325">
              <a:lnSpc>
                <a:spcPts val="2900"/>
              </a:lnSpc>
              <a:spcBef>
                <a:spcPts val="160"/>
              </a:spcBef>
            </a:pPr>
            <a:r>
              <a:rPr sz="1800" spc="-5" dirty="0">
                <a:latin typeface="Arial MT"/>
                <a:cs typeface="Arial MT"/>
              </a:rPr>
              <a:t>Gather </a:t>
            </a:r>
            <a:r>
              <a:rPr sz="1800" dirty="0">
                <a:latin typeface="Arial MT"/>
                <a:cs typeface="Arial MT"/>
              </a:rPr>
              <a:t>necessary </a:t>
            </a:r>
            <a:r>
              <a:rPr sz="1800" spc="-5" dirty="0">
                <a:latin typeface="Arial MT"/>
                <a:cs typeface="Arial MT"/>
              </a:rPr>
              <a:t>medication(s) </a:t>
            </a:r>
            <a:r>
              <a:rPr sz="1800" spc="-495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Verify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five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“rights”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20"/>
              </a:spcBef>
            </a:pPr>
            <a:r>
              <a:rPr sz="1800" dirty="0">
                <a:latin typeface="Arial MT"/>
                <a:cs typeface="Arial MT"/>
              </a:rPr>
              <a:t>Prepare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intranasal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administration: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56811" y="4154171"/>
            <a:ext cx="4587240" cy="13030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Confirm </a:t>
            </a:r>
            <a:r>
              <a:rPr sz="1800" dirty="0">
                <a:latin typeface="Arial MT"/>
                <a:cs typeface="Arial MT"/>
              </a:rPr>
              <a:t>nasal passages clear of </a:t>
            </a:r>
            <a:r>
              <a:rPr sz="1800" spc="-5" dirty="0">
                <a:latin typeface="Arial MT"/>
                <a:cs typeface="Arial MT"/>
              </a:rPr>
              <a:t>obstructions </a:t>
            </a:r>
            <a:r>
              <a:rPr sz="1800" spc="-49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(select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least</a:t>
            </a:r>
            <a:r>
              <a:rPr sz="1800" spc="-5" dirty="0">
                <a:latin typeface="Arial MT"/>
                <a:cs typeface="Arial MT"/>
              </a:rPr>
              <a:t> obstructed </a:t>
            </a:r>
            <a:r>
              <a:rPr sz="1800" dirty="0">
                <a:latin typeface="Arial MT"/>
                <a:cs typeface="Arial MT"/>
              </a:rPr>
              <a:t>side)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80"/>
              </a:spcBef>
            </a:pPr>
            <a:r>
              <a:rPr sz="1800" dirty="0">
                <a:latin typeface="Arial MT"/>
                <a:cs typeface="Arial MT"/>
              </a:rPr>
              <a:t>No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blood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fluids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present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</a:pPr>
            <a:r>
              <a:rPr sz="1800" dirty="0">
                <a:latin typeface="Arial MT"/>
                <a:cs typeface="Arial MT"/>
              </a:rPr>
              <a:t>Have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casualty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blow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nose,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if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possible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0322" y="4124166"/>
            <a:ext cx="1702435" cy="1201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spc="-5" dirty="0">
                <a:latin typeface="Arial"/>
                <a:cs typeface="Arial"/>
              </a:rPr>
              <a:t>Indi</a:t>
            </a:r>
            <a:r>
              <a:rPr sz="1800" b="1" dirty="0">
                <a:latin typeface="Arial"/>
                <a:cs typeface="Arial"/>
              </a:rPr>
              <a:t>v</a:t>
            </a:r>
            <a:r>
              <a:rPr sz="1800" b="1" spc="-5" dirty="0">
                <a:latin typeface="Arial"/>
                <a:cs typeface="Arial"/>
              </a:rPr>
              <a:t>idu</a:t>
            </a:r>
            <a:r>
              <a:rPr sz="1800" b="1" dirty="0">
                <a:latin typeface="Arial"/>
                <a:cs typeface="Arial"/>
              </a:rPr>
              <a:t>a</a:t>
            </a:r>
            <a:r>
              <a:rPr sz="1800" b="1" spc="-5" dirty="0">
                <a:latin typeface="Arial"/>
                <a:cs typeface="Arial"/>
              </a:rPr>
              <a:t>l</a:t>
            </a:r>
            <a:r>
              <a:rPr sz="1800" b="1" dirty="0">
                <a:latin typeface="Arial"/>
                <a:cs typeface="Arial"/>
              </a:rPr>
              <a:t>-</a:t>
            </a:r>
            <a:r>
              <a:rPr sz="1800" b="1" spc="-5" dirty="0">
                <a:latin typeface="Arial"/>
                <a:cs typeface="Arial"/>
              </a:rPr>
              <a:t>do</a:t>
            </a:r>
            <a:r>
              <a:rPr sz="1800" b="1" dirty="0">
                <a:latin typeface="Arial"/>
                <a:cs typeface="Arial"/>
              </a:rPr>
              <a:t>se  plungers or 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syringes</a:t>
            </a:r>
            <a:endParaRPr sz="1800">
              <a:latin typeface="Arial"/>
              <a:cs typeface="Arial"/>
            </a:endParaRPr>
          </a:p>
          <a:p>
            <a:pPr marL="244475">
              <a:lnSpc>
                <a:spcPct val="100000"/>
              </a:lnSpc>
              <a:spcBef>
                <a:spcPts val="680"/>
              </a:spcBef>
            </a:pPr>
            <a:r>
              <a:rPr sz="1800" dirty="0">
                <a:latin typeface="Arial MT"/>
                <a:cs typeface="Arial MT"/>
              </a:rPr>
              <a:t>Set</a:t>
            </a:r>
            <a:r>
              <a:rPr sz="1800" spc="-5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volume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132097" y="5394166"/>
            <a:ext cx="1461135" cy="56642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20"/>
              </a:spcBef>
            </a:pPr>
            <a:r>
              <a:rPr sz="1800" spc="-5" dirty="0">
                <a:latin typeface="Arial MT"/>
                <a:cs typeface="Arial MT"/>
              </a:rPr>
              <a:t>Atomized</a:t>
            </a:r>
            <a:r>
              <a:rPr sz="1800" spc="-6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mist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from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spray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tip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321686" y="5751340"/>
            <a:ext cx="6517005" cy="706120"/>
          </a:xfrm>
          <a:custGeom>
            <a:avLst/>
            <a:gdLst/>
            <a:ahLst/>
            <a:cxnLst/>
            <a:rect l="l" t="t" r="r" b="b"/>
            <a:pathLst>
              <a:path w="6517005" h="706120">
                <a:moveTo>
                  <a:pt x="6398814" y="0"/>
                </a:moveTo>
                <a:lnTo>
                  <a:pt x="117619" y="0"/>
                </a:lnTo>
                <a:lnTo>
                  <a:pt x="71836" y="9243"/>
                </a:lnTo>
                <a:lnTo>
                  <a:pt x="34450" y="34450"/>
                </a:lnTo>
                <a:lnTo>
                  <a:pt x="9243" y="71836"/>
                </a:lnTo>
                <a:lnTo>
                  <a:pt x="0" y="117619"/>
                </a:lnTo>
                <a:lnTo>
                  <a:pt x="0" y="588085"/>
                </a:lnTo>
                <a:lnTo>
                  <a:pt x="9243" y="633868"/>
                </a:lnTo>
                <a:lnTo>
                  <a:pt x="34450" y="671254"/>
                </a:lnTo>
                <a:lnTo>
                  <a:pt x="71836" y="696461"/>
                </a:lnTo>
                <a:lnTo>
                  <a:pt x="117619" y="705704"/>
                </a:lnTo>
                <a:lnTo>
                  <a:pt x="6398814" y="705704"/>
                </a:lnTo>
                <a:lnTo>
                  <a:pt x="6444597" y="696461"/>
                </a:lnTo>
                <a:lnTo>
                  <a:pt x="6481984" y="671254"/>
                </a:lnTo>
                <a:lnTo>
                  <a:pt x="6507191" y="633868"/>
                </a:lnTo>
                <a:lnTo>
                  <a:pt x="6516434" y="588085"/>
                </a:lnTo>
                <a:lnTo>
                  <a:pt x="6516434" y="117619"/>
                </a:lnTo>
                <a:lnTo>
                  <a:pt x="6507191" y="71836"/>
                </a:lnTo>
                <a:lnTo>
                  <a:pt x="6481984" y="34450"/>
                </a:lnTo>
                <a:lnTo>
                  <a:pt x="6444597" y="9243"/>
                </a:lnTo>
                <a:lnTo>
                  <a:pt x="6398814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523435" y="5820781"/>
            <a:ext cx="6034405" cy="497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86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TCCC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medications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dirty="0">
                <a:latin typeface="Arial MT"/>
                <a:cs typeface="Arial MT"/>
              </a:rPr>
              <a:t>delivered by</a:t>
            </a:r>
            <a:r>
              <a:rPr sz="1600" spc="-5" dirty="0">
                <a:latin typeface="Arial MT"/>
                <a:cs typeface="Arial MT"/>
              </a:rPr>
              <a:t> IN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route: ketamine</a:t>
            </a:r>
            <a:r>
              <a:rPr sz="1600" dirty="0">
                <a:latin typeface="Arial MT"/>
                <a:cs typeface="Arial MT"/>
              </a:rPr>
              <a:t> and naloxone;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ts val="1860"/>
              </a:lnSpc>
            </a:pPr>
            <a:r>
              <a:rPr sz="1600" b="1" spc="-5" dirty="0">
                <a:latin typeface="Arial"/>
                <a:cs typeface="Arial"/>
              </a:rPr>
              <a:t>also,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fentanyl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dirty="0">
                <a:latin typeface="Arial MT"/>
                <a:cs typeface="Arial MT"/>
              </a:rPr>
              <a:t>(by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Combat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Paramedics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or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providers)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485284" y="1527981"/>
            <a:ext cx="1784275" cy="2495044"/>
          </a:xfrm>
          <a:prstGeom prst="rect">
            <a:avLst/>
          </a:prstGeom>
        </p:spPr>
      </p:pic>
      <p:sp>
        <p:nvSpPr>
          <p:cNvPr id="12" name="object 12"/>
          <p:cNvSpPr/>
          <p:nvPr/>
        </p:nvSpPr>
        <p:spPr>
          <a:xfrm>
            <a:off x="355999" y="2193489"/>
            <a:ext cx="114300" cy="762000"/>
          </a:xfrm>
          <a:custGeom>
            <a:avLst/>
            <a:gdLst/>
            <a:ahLst/>
            <a:cxnLst/>
            <a:rect l="l" t="t" r="r" b="b"/>
            <a:pathLst>
              <a:path w="114300" h="762000">
                <a:moveTo>
                  <a:pt x="0" y="761744"/>
                </a:moveTo>
                <a:lnTo>
                  <a:pt x="0" y="0"/>
                </a:lnTo>
                <a:lnTo>
                  <a:pt x="114300" y="0"/>
                </a:lnTo>
                <a:lnTo>
                  <a:pt x="114300" y="761744"/>
                </a:lnTo>
                <a:lnTo>
                  <a:pt x="0" y="76174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55999" y="3124444"/>
            <a:ext cx="114300" cy="250190"/>
          </a:xfrm>
          <a:custGeom>
            <a:avLst/>
            <a:gdLst/>
            <a:ahLst/>
            <a:cxnLst/>
            <a:rect l="l" t="t" r="r" b="b"/>
            <a:pathLst>
              <a:path w="114300" h="250189">
                <a:moveTo>
                  <a:pt x="0" y="24974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49746"/>
                </a:lnTo>
                <a:lnTo>
                  <a:pt x="0" y="24974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49842" y="4260056"/>
            <a:ext cx="114300" cy="524510"/>
          </a:xfrm>
          <a:custGeom>
            <a:avLst/>
            <a:gdLst/>
            <a:ahLst/>
            <a:cxnLst/>
            <a:rect l="l" t="t" r="r" b="b"/>
            <a:pathLst>
              <a:path w="114300" h="524510">
                <a:moveTo>
                  <a:pt x="0" y="523979"/>
                </a:moveTo>
                <a:lnTo>
                  <a:pt x="0" y="0"/>
                </a:lnTo>
                <a:lnTo>
                  <a:pt x="114300" y="0"/>
                </a:lnTo>
                <a:lnTo>
                  <a:pt x="114300" y="523979"/>
                </a:lnTo>
                <a:lnTo>
                  <a:pt x="0" y="523979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7585057" y="4163922"/>
            <a:ext cx="144780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b="1" spc="-5" dirty="0">
                <a:latin typeface="Arial"/>
                <a:cs typeface="Arial"/>
              </a:rPr>
              <a:t>Unit-dosed </a:t>
            </a:r>
            <a:r>
              <a:rPr sz="1800" b="1" dirty="0">
                <a:latin typeface="Arial"/>
                <a:cs typeface="Arial"/>
              </a:rPr>
              <a:t> pump</a:t>
            </a:r>
            <a:r>
              <a:rPr sz="1800" b="1" spc="-9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sprays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816832" y="4798922"/>
            <a:ext cx="1779270" cy="20015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dirty="0">
                <a:latin typeface="Arial MT"/>
                <a:cs typeface="Arial MT"/>
              </a:rPr>
              <a:t>Set</a:t>
            </a:r>
            <a:r>
              <a:rPr sz="1800" spc="-5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volume</a:t>
            </a:r>
            <a:r>
              <a:rPr sz="1800" spc="-5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using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plunger</a:t>
            </a:r>
            <a:endParaRPr sz="1800">
              <a:latin typeface="Arial MT"/>
              <a:cs typeface="Arial MT"/>
            </a:endParaRPr>
          </a:p>
          <a:p>
            <a:pPr marL="12700" marR="17780">
              <a:lnSpc>
                <a:spcPts val="2100"/>
              </a:lnSpc>
              <a:spcBef>
                <a:spcPts val="800"/>
              </a:spcBef>
            </a:pPr>
            <a:r>
              <a:rPr sz="1800" dirty="0">
                <a:latin typeface="Arial MT"/>
                <a:cs typeface="Arial MT"/>
              </a:rPr>
              <a:t>Spray </a:t>
            </a:r>
            <a:r>
              <a:rPr sz="1800" spc="-5" dirty="0">
                <a:latin typeface="Arial MT"/>
                <a:cs typeface="Arial MT"/>
              </a:rPr>
              <a:t>tip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atomizes to form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mist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unit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dose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 individual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dose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7619586" y="4900360"/>
            <a:ext cx="114300" cy="481330"/>
          </a:xfrm>
          <a:custGeom>
            <a:avLst/>
            <a:gdLst/>
            <a:ahLst/>
            <a:cxnLst/>
            <a:rect l="l" t="t" r="r" b="b"/>
            <a:pathLst>
              <a:path w="114300" h="481329">
                <a:moveTo>
                  <a:pt x="0" y="480735"/>
                </a:moveTo>
                <a:lnTo>
                  <a:pt x="0" y="0"/>
                </a:lnTo>
                <a:lnTo>
                  <a:pt x="114300" y="0"/>
                </a:lnTo>
                <a:lnTo>
                  <a:pt x="114300" y="480735"/>
                </a:lnTo>
                <a:lnTo>
                  <a:pt x="0" y="480735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619586" y="5534024"/>
            <a:ext cx="114300" cy="1236980"/>
          </a:xfrm>
          <a:custGeom>
            <a:avLst/>
            <a:gdLst/>
            <a:ahLst/>
            <a:cxnLst/>
            <a:rect l="l" t="t" r="r" b="b"/>
            <a:pathLst>
              <a:path w="114300" h="1236979">
                <a:moveTo>
                  <a:pt x="0" y="1236427"/>
                </a:moveTo>
                <a:lnTo>
                  <a:pt x="0" y="0"/>
                </a:lnTo>
                <a:lnTo>
                  <a:pt x="114300" y="0"/>
                </a:lnTo>
                <a:lnTo>
                  <a:pt x="114300" y="1236427"/>
                </a:lnTo>
                <a:lnTo>
                  <a:pt x="0" y="123642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9920582" y="5121447"/>
            <a:ext cx="114300" cy="250190"/>
          </a:xfrm>
          <a:custGeom>
            <a:avLst/>
            <a:gdLst/>
            <a:ahLst/>
            <a:cxnLst/>
            <a:rect l="l" t="t" r="r" b="b"/>
            <a:pathLst>
              <a:path w="114300" h="250189">
                <a:moveTo>
                  <a:pt x="0" y="24974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49746"/>
                </a:lnTo>
                <a:lnTo>
                  <a:pt x="0" y="24974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9920582" y="5498784"/>
            <a:ext cx="114300" cy="481330"/>
          </a:xfrm>
          <a:custGeom>
            <a:avLst/>
            <a:gdLst/>
            <a:ahLst/>
            <a:cxnLst/>
            <a:rect l="l" t="t" r="r" b="b"/>
            <a:pathLst>
              <a:path w="114300" h="481329">
                <a:moveTo>
                  <a:pt x="0" y="480735"/>
                </a:moveTo>
                <a:lnTo>
                  <a:pt x="0" y="0"/>
                </a:lnTo>
                <a:lnTo>
                  <a:pt x="114300" y="0"/>
                </a:lnTo>
                <a:lnTo>
                  <a:pt x="114300" y="480735"/>
                </a:lnTo>
                <a:lnTo>
                  <a:pt x="0" y="480735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1" name="object 21"/>
          <p:cNvGrpSpPr/>
          <p:nvPr/>
        </p:nvGrpSpPr>
        <p:grpSpPr>
          <a:xfrm>
            <a:off x="9598808" y="1713411"/>
            <a:ext cx="2593340" cy="4700905"/>
            <a:chOff x="9598808" y="1713411"/>
            <a:chExt cx="2593340" cy="4700905"/>
          </a:xfrm>
        </p:grpSpPr>
        <p:pic>
          <p:nvPicPr>
            <p:cNvPr id="22" name="object 2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598808" y="1713411"/>
              <a:ext cx="2593191" cy="2703352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9641800" y="1961738"/>
              <a:ext cx="0" cy="4452620"/>
            </a:xfrm>
            <a:custGeom>
              <a:avLst/>
              <a:gdLst/>
              <a:ahLst/>
              <a:cxnLst/>
              <a:rect l="l" t="t" r="r" b="b"/>
              <a:pathLst>
                <a:path h="4452620">
                  <a:moveTo>
                    <a:pt x="0" y="0"/>
                  </a:moveTo>
                  <a:lnTo>
                    <a:pt x="0" y="4452313"/>
                  </a:lnTo>
                </a:path>
              </a:pathLst>
            </a:custGeom>
            <a:ln w="44450">
              <a:solidFill>
                <a:srgbClr val="D0CECE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/>
          <p:nvPr/>
        </p:nvSpPr>
        <p:spPr>
          <a:xfrm>
            <a:off x="7230850" y="1961738"/>
            <a:ext cx="0" cy="4452620"/>
          </a:xfrm>
          <a:custGeom>
            <a:avLst/>
            <a:gdLst/>
            <a:ahLst/>
            <a:cxnLst/>
            <a:rect l="l" t="t" r="r" b="b"/>
            <a:pathLst>
              <a:path h="4452620">
                <a:moveTo>
                  <a:pt x="0" y="0"/>
                </a:moveTo>
                <a:lnTo>
                  <a:pt x="0" y="4452313"/>
                </a:lnTo>
              </a:path>
            </a:pathLst>
          </a:custGeom>
          <a:ln w="44450">
            <a:solidFill>
              <a:srgbClr val="D0CECE"/>
            </a:solidFill>
            <a:prstDash val="dot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355999" y="3493412"/>
            <a:ext cx="114300" cy="250190"/>
          </a:xfrm>
          <a:custGeom>
            <a:avLst/>
            <a:gdLst/>
            <a:ahLst/>
            <a:cxnLst/>
            <a:rect l="l" t="t" r="r" b="b"/>
            <a:pathLst>
              <a:path w="114300" h="250189">
                <a:moveTo>
                  <a:pt x="0" y="24974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49746"/>
                </a:lnTo>
                <a:lnTo>
                  <a:pt x="0" y="24974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349373" y="4906862"/>
            <a:ext cx="114300" cy="250190"/>
          </a:xfrm>
          <a:custGeom>
            <a:avLst/>
            <a:gdLst/>
            <a:ahLst/>
            <a:cxnLst/>
            <a:rect l="l" t="t" r="r" b="b"/>
            <a:pathLst>
              <a:path w="114300" h="250189">
                <a:moveTo>
                  <a:pt x="0" y="24974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49746"/>
                </a:lnTo>
                <a:lnTo>
                  <a:pt x="0" y="24974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349373" y="5275831"/>
            <a:ext cx="114300" cy="250190"/>
          </a:xfrm>
          <a:custGeom>
            <a:avLst/>
            <a:gdLst/>
            <a:ahLst/>
            <a:cxnLst/>
            <a:rect l="l" t="t" r="r" b="b"/>
            <a:pathLst>
              <a:path w="114300" h="250189">
                <a:moveTo>
                  <a:pt x="0" y="249746"/>
                </a:moveTo>
                <a:lnTo>
                  <a:pt x="0" y="0"/>
                </a:lnTo>
                <a:lnTo>
                  <a:pt x="114300" y="0"/>
                </a:lnTo>
                <a:lnTo>
                  <a:pt x="114300" y="249746"/>
                </a:lnTo>
                <a:lnTo>
                  <a:pt x="0" y="24974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8" name="object 28"/>
          <p:cNvGrpSpPr/>
          <p:nvPr/>
        </p:nvGrpSpPr>
        <p:grpSpPr>
          <a:xfrm>
            <a:off x="4867207" y="2973789"/>
            <a:ext cx="2193925" cy="1712595"/>
            <a:chOff x="4867207" y="2973789"/>
            <a:chExt cx="2193925" cy="1712595"/>
          </a:xfrm>
        </p:grpSpPr>
        <p:pic>
          <p:nvPicPr>
            <p:cNvPr id="29" name="object 2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867207" y="2973789"/>
              <a:ext cx="1805168" cy="1070828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382755" y="3525732"/>
              <a:ext cx="1678280" cy="116041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9530251" y="6549066"/>
            <a:ext cx="189865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5" dirty="0">
                <a:solidFill>
                  <a:srgbClr val="AFABAB"/>
                </a:solidFill>
                <a:latin typeface="Arial MT"/>
                <a:cs typeface="Arial MT"/>
              </a:rPr>
              <a:t>#TCCC-CMC-PPT-15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07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MAY</a:t>
            </a:r>
            <a:r>
              <a:rPr sz="1000" spc="-4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21</a:t>
            </a:r>
            <a:endParaRPr sz="1000">
              <a:latin typeface="Arial MT"/>
              <a:cs typeface="Arial MT"/>
            </a:endParaRPr>
          </a:p>
        </p:txBody>
      </p:sp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560831" y="734062"/>
            <a:ext cx="11040505" cy="36478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579120" marR="5080" indent="-567055" algn="ctr">
              <a:lnSpc>
                <a:spcPts val="2080"/>
              </a:lnSpc>
              <a:spcBef>
                <a:spcPts val="450"/>
              </a:spcBef>
            </a:pP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INTRANASAL</a:t>
            </a:r>
            <a:r>
              <a:rPr sz="3600" b="1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10" dirty="0">
                <a:solidFill>
                  <a:srgbClr val="FFFFFF"/>
                </a:solidFill>
                <a:latin typeface="Arial"/>
                <a:cs typeface="Arial"/>
              </a:rPr>
              <a:t>MEDICATION</a:t>
            </a:r>
            <a:r>
              <a:rPr lang="en-US" sz="3600" b="1" spc="-10" dirty="0">
                <a:solidFill>
                  <a:srgbClr val="FFFFFF"/>
                </a:solidFill>
                <a:latin typeface="Arial"/>
                <a:cs typeface="Arial"/>
              </a:rPr>
              <a:t> ADMIN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686695" y="6546242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767171"/>
                </a:solidFill>
                <a:latin typeface="Arial MT"/>
                <a:cs typeface="Arial MT"/>
              </a:rPr>
              <a:t>25</a:t>
            </a:r>
            <a:endParaRPr sz="1200">
              <a:latin typeface="Arial MT"/>
              <a:cs typeface="Arial MT"/>
            </a:endParaRPr>
          </a:p>
        </p:txBody>
      </p:sp>
      <p:pic>
        <p:nvPicPr>
          <p:cNvPr id="16" name="15b. Intranasal (IN) Administration of Medication">
            <a:hlinkClick r:id="" action="ppaction://media"/>
            <a:extLst>
              <a:ext uri="{FF2B5EF4-FFF2-40B4-BE49-F238E27FC236}">
                <a16:creationId xmlns:a16="http://schemas.microsoft.com/office/drawing/2014/main" id="{13CFDEF6-EDC7-EAF4-96A6-8462EEA5BDF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22011" y="1428226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599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37590" y="1048651"/>
            <a:ext cx="2885440" cy="5516245"/>
            <a:chOff x="137590" y="1048651"/>
            <a:chExt cx="2885440" cy="551624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37590" y="2673410"/>
              <a:ext cx="1439999" cy="14399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7955" y="3563585"/>
              <a:ext cx="1439999" cy="143999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55969" y="4641994"/>
              <a:ext cx="946119" cy="192275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082512" y="2273620"/>
              <a:ext cx="940015" cy="1922758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733797" y="2280062"/>
              <a:ext cx="541020" cy="380365"/>
            </a:xfrm>
            <a:custGeom>
              <a:avLst/>
              <a:gdLst/>
              <a:ahLst/>
              <a:cxnLst/>
              <a:rect l="l" t="t" r="r" b="b"/>
              <a:pathLst>
                <a:path w="541019" h="380364">
                  <a:moveTo>
                    <a:pt x="540938" y="379809"/>
                  </a:moveTo>
                  <a:lnTo>
                    <a:pt x="525348" y="368862"/>
                  </a:lnTo>
                  <a:lnTo>
                    <a:pt x="0" y="0"/>
                  </a:lnTo>
                </a:path>
              </a:pathLst>
            </a:custGeom>
            <a:ln w="38099">
              <a:solidFill>
                <a:srgbClr val="BD191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219029" y="2603131"/>
              <a:ext cx="118343" cy="118343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2018806" y="3400396"/>
              <a:ext cx="354965" cy="412115"/>
            </a:xfrm>
            <a:custGeom>
              <a:avLst/>
              <a:gdLst/>
              <a:ahLst/>
              <a:cxnLst/>
              <a:rect l="l" t="t" r="r" b="b"/>
              <a:pathLst>
                <a:path w="354964" h="412114">
                  <a:moveTo>
                    <a:pt x="354417" y="0"/>
                  </a:moveTo>
                  <a:lnTo>
                    <a:pt x="341987" y="14435"/>
                  </a:lnTo>
                  <a:lnTo>
                    <a:pt x="0" y="411582"/>
                  </a:lnTo>
                </a:path>
              </a:pathLst>
            </a:custGeom>
            <a:ln w="38100">
              <a:solidFill>
                <a:srgbClr val="BD191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316082" y="3337284"/>
              <a:ext cx="119807" cy="11980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29558" y="1048651"/>
              <a:ext cx="1511999" cy="1511999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650314" y="5607173"/>
              <a:ext cx="812800" cy="78740"/>
            </a:xfrm>
            <a:custGeom>
              <a:avLst/>
              <a:gdLst/>
              <a:ahLst/>
              <a:cxnLst/>
              <a:rect l="l" t="t" r="r" b="b"/>
              <a:pathLst>
                <a:path w="812800" h="78739">
                  <a:moveTo>
                    <a:pt x="0" y="0"/>
                  </a:moveTo>
                  <a:lnTo>
                    <a:pt x="18961" y="1830"/>
                  </a:lnTo>
                  <a:lnTo>
                    <a:pt x="812397" y="78439"/>
                  </a:lnTo>
                </a:path>
              </a:pathLst>
            </a:custGeom>
            <a:ln w="38099">
              <a:solidFill>
                <a:srgbClr val="BD191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86308" y="5546973"/>
              <a:ext cx="119585" cy="11958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462713" y="4929613"/>
              <a:ext cx="1511999" cy="1511999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1541964" y="3384467"/>
              <a:ext cx="821690" cy="9525"/>
            </a:xfrm>
            <a:custGeom>
              <a:avLst/>
              <a:gdLst/>
              <a:ahLst/>
              <a:cxnLst/>
              <a:rect l="l" t="t" r="r" b="b"/>
              <a:pathLst>
                <a:path w="821689" h="9525">
                  <a:moveTo>
                    <a:pt x="821226" y="0"/>
                  </a:moveTo>
                  <a:lnTo>
                    <a:pt x="0" y="8943"/>
                  </a:lnTo>
                </a:path>
              </a:pathLst>
            </a:custGeom>
            <a:ln w="38099">
              <a:solidFill>
                <a:srgbClr val="BD191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11686695" y="6546242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26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622263" y="712311"/>
            <a:ext cx="7026909" cy="105600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548765" marR="5080" indent="-1536700">
              <a:lnSpc>
                <a:spcPts val="3790"/>
              </a:lnSpc>
              <a:spcBef>
                <a:spcPts val="665"/>
              </a:spcBef>
            </a:pPr>
            <a:r>
              <a:rPr sz="3600" b="1" spc="-5" dirty="0">
                <a:solidFill>
                  <a:srgbClr val="921928"/>
                </a:solidFill>
                <a:latin typeface="Arial"/>
                <a:cs typeface="Arial"/>
              </a:rPr>
              <a:t>INTRAMUSCULAR </a:t>
            </a:r>
            <a:r>
              <a:rPr sz="3600" b="1" spc="-30" dirty="0">
                <a:latin typeface="Arial"/>
                <a:cs typeface="Arial"/>
              </a:rPr>
              <a:t>MEDICATION </a:t>
            </a:r>
            <a:r>
              <a:rPr sz="3600" b="1" spc="-990" dirty="0">
                <a:latin typeface="Arial"/>
                <a:cs typeface="Arial"/>
              </a:rPr>
              <a:t> </a:t>
            </a:r>
            <a:r>
              <a:rPr sz="3600" b="1" spc="-25" dirty="0">
                <a:latin typeface="Arial"/>
                <a:cs typeface="Arial"/>
              </a:rPr>
              <a:t>ADMINISTRATION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119903" y="1626906"/>
            <a:ext cx="2771140" cy="3119120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b="1" spc="-5" dirty="0">
                <a:latin typeface="Arial"/>
                <a:cs typeface="Arial"/>
              </a:rPr>
              <a:t>Choosing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an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IM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site: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40"/>
              </a:spcBef>
            </a:pPr>
            <a:r>
              <a:rPr sz="1800" b="1" spc="-30" dirty="0">
                <a:latin typeface="Arial"/>
                <a:cs typeface="Arial"/>
              </a:rPr>
              <a:t>DELTOID</a:t>
            </a:r>
            <a:endParaRPr sz="1800">
              <a:latin typeface="Arial"/>
              <a:cs typeface="Arial"/>
            </a:endParaRPr>
          </a:p>
          <a:p>
            <a:pPr marL="12700" marR="195580">
              <a:lnSpc>
                <a:spcPct val="103800"/>
              </a:lnSpc>
            </a:pPr>
            <a:r>
              <a:rPr sz="1800" spc="-5" dirty="0">
                <a:latin typeface="Arial MT"/>
                <a:cs typeface="Arial MT"/>
              </a:rPr>
              <a:t>Center </a:t>
            </a:r>
            <a:r>
              <a:rPr sz="1800" dirty="0">
                <a:latin typeface="Arial MT"/>
                <a:cs typeface="Arial MT"/>
              </a:rPr>
              <a:t>of </a:t>
            </a:r>
            <a:r>
              <a:rPr sz="1800" spc="-5" dirty="0">
                <a:latin typeface="Arial MT"/>
                <a:cs typeface="Arial MT"/>
              </a:rPr>
              <a:t>the deltoid </a:t>
            </a:r>
            <a:r>
              <a:rPr sz="1800" dirty="0">
                <a:latin typeface="Arial MT"/>
                <a:cs typeface="Arial MT"/>
              </a:rPr>
              <a:t> muscle;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22-gauge,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1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inch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needle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800" b="1" spc="-5" dirty="0">
                <a:latin typeface="Arial"/>
                <a:cs typeface="Arial"/>
              </a:rPr>
              <a:t>THIGH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ct val="103800"/>
              </a:lnSpc>
            </a:pPr>
            <a:r>
              <a:rPr sz="1800" spc="-5" dirty="0">
                <a:latin typeface="Arial MT"/>
                <a:cs typeface="Arial MT"/>
              </a:rPr>
              <a:t>Halfway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between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knee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hip, </a:t>
            </a:r>
            <a:r>
              <a:rPr sz="1800" spc="-5" dirty="0">
                <a:latin typeface="Arial MT"/>
                <a:cs typeface="Arial MT"/>
              </a:rPr>
              <a:t>lateral to the</a:t>
            </a:r>
            <a:r>
              <a:rPr sz="1800" dirty="0">
                <a:latin typeface="Arial MT"/>
                <a:cs typeface="Arial MT"/>
              </a:rPr>
              <a:t> midline;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22-gauge,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1½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inch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needle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119903" y="5105628"/>
            <a:ext cx="2682240" cy="1439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BUTTOCK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ct val="103800"/>
              </a:lnSpc>
            </a:pPr>
            <a:r>
              <a:rPr sz="1800" spc="-5" dirty="0">
                <a:latin typeface="Arial MT"/>
                <a:cs typeface="Arial MT"/>
              </a:rPr>
              <a:t>Center </a:t>
            </a:r>
            <a:r>
              <a:rPr sz="1800" dirty="0">
                <a:latin typeface="Arial MT"/>
                <a:cs typeface="Arial MT"/>
              </a:rPr>
              <a:t>of </a:t>
            </a:r>
            <a:r>
              <a:rPr sz="1800" spc="-5" dirty="0">
                <a:latin typeface="Arial MT"/>
                <a:cs typeface="Arial MT"/>
              </a:rPr>
              <a:t>the </a:t>
            </a:r>
            <a:r>
              <a:rPr sz="1800" spc="-20" dirty="0">
                <a:latin typeface="Arial MT"/>
                <a:cs typeface="Arial MT"/>
              </a:rPr>
              <a:t>upper, </a:t>
            </a:r>
            <a:r>
              <a:rPr sz="1800" spc="-5" dirty="0">
                <a:latin typeface="Arial MT"/>
                <a:cs typeface="Arial MT"/>
              </a:rPr>
              <a:t>outer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quadrant of </a:t>
            </a:r>
            <a:r>
              <a:rPr sz="1800" spc="-5" dirty="0">
                <a:latin typeface="Arial MT"/>
                <a:cs typeface="Arial MT"/>
              </a:rPr>
              <a:t>the gluteal </a:t>
            </a:r>
            <a:r>
              <a:rPr sz="1800" dirty="0">
                <a:latin typeface="Arial MT"/>
                <a:cs typeface="Arial MT"/>
              </a:rPr>
              <a:t> region;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22-gauge,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1½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inch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needle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169572" y="1846582"/>
            <a:ext cx="34378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INJECTION</a:t>
            </a:r>
            <a:r>
              <a:rPr sz="1800" b="1" spc="-15" dirty="0">
                <a:latin typeface="Arial"/>
                <a:cs typeface="Arial"/>
              </a:rPr>
              <a:t> CONSIDERATIONS: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393411" y="2214882"/>
            <a:ext cx="4711065" cy="16713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Inject </a:t>
            </a:r>
            <a:r>
              <a:rPr sz="1800" dirty="0">
                <a:latin typeface="Arial MT"/>
                <a:cs typeface="Arial MT"/>
              </a:rPr>
              <a:t>air</a:t>
            </a:r>
            <a:r>
              <a:rPr sz="1800" spc="-5" dirty="0">
                <a:latin typeface="Arial MT"/>
                <a:cs typeface="Arial MT"/>
              </a:rPr>
              <a:t> into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medication</a:t>
            </a:r>
            <a:r>
              <a:rPr sz="1800" dirty="0">
                <a:latin typeface="Arial MT"/>
                <a:cs typeface="Arial MT"/>
              </a:rPr>
              <a:t> vial </a:t>
            </a:r>
            <a:r>
              <a:rPr sz="1800" spc="-5" dirty="0">
                <a:latin typeface="Arial MT"/>
                <a:cs typeface="Arial MT"/>
              </a:rPr>
              <a:t>before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withdrawing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avoid </a:t>
            </a:r>
            <a:r>
              <a:rPr sz="1800" spc="-5" dirty="0">
                <a:latin typeface="Arial MT"/>
                <a:cs typeface="Arial MT"/>
              </a:rPr>
              <a:t>negative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pressure </a:t>
            </a:r>
            <a:r>
              <a:rPr sz="1800" spc="-10" dirty="0">
                <a:latin typeface="Arial MT"/>
                <a:cs typeface="Arial MT"/>
              </a:rPr>
              <a:t>effects</a:t>
            </a:r>
            <a:endParaRPr sz="1800">
              <a:latin typeface="Arial MT"/>
              <a:cs typeface="Arial MT"/>
            </a:endParaRPr>
          </a:p>
          <a:p>
            <a:pPr marL="12700" marR="267335">
              <a:lnSpc>
                <a:spcPts val="2900"/>
              </a:lnSpc>
              <a:spcBef>
                <a:spcPts val="40"/>
              </a:spcBef>
            </a:pPr>
            <a:r>
              <a:rPr sz="1800" dirty="0">
                <a:latin typeface="Arial MT"/>
                <a:cs typeface="Arial MT"/>
              </a:rPr>
              <a:t>Ensure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no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air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present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syringe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needle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Insert </a:t>
            </a:r>
            <a:r>
              <a:rPr sz="1800" dirty="0">
                <a:latin typeface="Arial MT"/>
                <a:cs typeface="Arial MT"/>
              </a:rPr>
              <a:t>needle </a:t>
            </a:r>
            <a:r>
              <a:rPr sz="1800" spc="-5" dirty="0">
                <a:latin typeface="Arial MT"/>
                <a:cs typeface="Arial MT"/>
              </a:rPr>
              <a:t>with </a:t>
            </a:r>
            <a:r>
              <a:rPr sz="1800" dirty="0">
                <a:latin typeface="Arial MT"/>
                <a:cs typeface="Arial MT"/>
              </a:rPr>
              <a:t>your dominant hand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Press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plunger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fully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dirty="0">
                <a:latin typeface="Arial MT"/>
                <a:cs typeface="Arial MT"/>
              </a:rPr>
              <a:t> deliver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full </a:t>
            </a:r>
            <a:r>
              <a:rPr sz="1800" dirty="0">
                <a:latin typeface="Arial MT"/>
                <a:cs typeface="Arial MT"/>
              </a:rPr>
              <a:t>dose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183861" y="3954782"/>
            <a:ext cx="33680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If </a:t>
            </a:r>
            <a:r>
              <a:rPr sz="1800" dirty="0">
                <a:latin typeface="Arial MT"/>
                <a:cs typeface="Arial MT"/>
              </a:rPr>
              <a:t>you </a:t>
            </a:r>
            <a:r>
              <a:rPr sz="1800" spc="-5" dirty="0">
                <a:latin typeface="Arial MT"/>
                <a:cs typeface="Arial MT"/>
              </a:rPr>
              <a:t>encounter </a:t>
            </a:r>
            <a:r>
              <a:rPr sz="1800" dirty="0">
                <a:latin typeface="Arial MT"/>
                <a:cs typeface="Arial MT"/>
              </a:rPr>
              <a:t>an </a:t>
            </a:r>
            <a:r>
              <a:rPr sz="1800" spc="-5" dirty="0">
                <a:latin typeface="Arial MT"/>
                <a:cs typeface="Arial MT"/>
              </a:rPr>
              <a:t>auto-injector: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393411" y="4229102"/>
            <a:ext cx="3329940" cy="1355725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80"/>
              </a:spcBef>
            </a:pPr>
            <a:r>
              <a:rPr sz="1800" spc="-5" dirty="0">
                <a:latin typeface="Arial MT"/>
                <a:cs typeface="Arial MT"/>
              </a:rPr>
              <a:t>Confirm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dose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1800" dirty="0">
                <a:latin typeface="Arial MT"/>
                <a:cs typeface="Arial MT"/>
              </a:rPr>
              <a:t>Keep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tight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against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skin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03800"/>
              </a:lnSpc>
              <a:spcBef>
                <a:spcPts val="500"/>
              </a:spcBef>
            </a:pPr>
            <a:r>
              <a:rPr sz="1800" spc="-5" dirty="0">
                <a:latin typeface="Arial MT"/>
                <a:cs typeface="Arial MT"/>
              </a:rPr>
              <a:t>Maintain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place</a:t>
            </a:r>
            <a:r>
              <a:rPr sz="1800" spc="-5" dirty="0">
                <a:latin typeface="Arial MT"/>
                <a:cs typeface="Arial MT"/>
              </a:rPr>
              <a:t> for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10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sec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after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activation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ensure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full </a:t>
            </a:r>
            <a:r>
              <a:rPr sz="1800" dirty="0">
                <a:latin typeface="Arial MT"/>
                <a:cs typeface="Arial MT"/>
              </a:rPr>
              <a:t>delivery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6189651" y="2309718"/>
            <a:ext cx="114300" cy="451484"/>
          </a:xfrm>
          <a:custGeom>
            <a:avLst/>
            <a:gdLst/>
            <a:ahLst/>
            <a:cxnLst/>
            <a:rect l="l" t="t" r="r" b="b"/>
            <a:pathLst>
              <a:path w="114300" h="451485">
                <a:moveTo>
                  <a:pt x="0" y="451227"/>
                </a:moveTo>
                <a:lnTo>
                  <a:pt x="0" y="0"/>
                </a:lnTo>
                <a:lnTo>
                  <a:pt x="114300" y="0"/>
                </a:lnTo>
                <a:lnTo>
                  <a:pt x="114300" y="451227"/>
                </a:lnTo>
                <a:lnTo>
                  <a:pt x="0" y="45122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6189651" y="2915687"/>
            <a:ext cx="114300" cy="283845"/>
          </a:xfrm>
          <a:custGeom>
            <a:avLst/>
            <a:gdLst/>
            <a:ahLst/>
            <a:cxnLst/>
            <a:rect l="l" t="t" r="r" b="b"/>
            <a:pathLst>
              <a:path w="114300" h="283844">
                <a:moveTo>
                  <a:pt x="0" y="28332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3327"/>
                </a:lnTo>
                <a:lnTo>
                  <a:pt x="0" y="28332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6189651" y="3289519"/>
            <a:ext cx="114300" cy="283845"/>
          </a:xfrm>
          <a:custGeom>
            <a:avLst/>
            <a:gdLst/>
            <a:ahLst/>
            <a:cxnLst/>
            <a:rect l="l" t="t" r="r" b="b"/>
            <a:pathLst>
              <a:path w="114300" h="283845">
                <a:moveTo>
                  <a:pt x="0" y="28332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3327"/>
                </a:lnTo>
                <a:lnTo>
                  <a:pt x="0" y="28332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6189651" y="3652342"/>
            <a:ext cx="114300" cy="283845"/>
          </a:xfrm>
          <a:custGeom>
            <a:avLst/>
            <a:gdLst/>
            <a:ahLst/>
            <a:cxnLst/>
            <a:rect l="l" t="t" r="r" b="b"/>
            <a:pathLst>
              <a:path w="114300" h="283845">
                <a:moveTo>
                  <a:pt x="0" y="28332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3327"/>
                </a:lnTo>
                <a:lnTo>
                  <a:pt x="0" y="28332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6189314" y="4371304"/>
            <a:ext cx="114300" cy="283845"/>
          </a:xfrm>
          <a:custGeom>
            <a:avLst/>
            <a:gdLst/>
            <a:ahLst/>
            <a:cxnLst/>
            <a:rect l="l" t="t" r="r" b="b"/>
            <a:pathLst>
              <a:path w="114300" h="283845">
                <a:moveTo>
                  <a:pt x="0" y="28332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3327"/>
                </a:lnTo>
                <a:lnTo>
                  <a:pt x="0" y="28332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6189314" y="4759321"/>
            <a:ext cx="114300" cy="283845"/>
          </a:xfrm>
          <a:custGeom>
            <a:avLst/>
            <a:gdLst/>
            <a:ahLst/>
            <a:cxnLst/>
            <a:rect l="l" t="t" r="r" b="b"/>
            <a:pathLst>
              <a:path w="114300" h="283845">
                <a:moveTo>
                  <a:pt x="0" y="283327"/>
                </a:moveTo>
                <a:lnTo>
                  <a:pt x="0" y="0"/>
                </a:lnTo>
                <a:lnTo>
                  <a:pt x="114300" y="0"/>
                </a:lnTo>
                <a:lnTo>
                  <a:pt x="114300" y="283327"/>
                </a:lnTo>
                <a:lnTo>
                  <a:pt x="0" y="283327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6189314" y="5134084"/>
            <a:ext cx="114300" cy="522605"/>
          </a:xfrm>
          <a:custGeom>
            <a:avLst/>
            <a:gdLst/>
            <a:ahLst/>
            <a:cxnLst/>
            <a:rect l="l" t="t" r="r" b="b"/>
            <a:pathLst>
              <a:path w="114300" h="522604">
                <a:moveTo>
                  <a:pt x="0" y="522320"/>
                </a:moveTo>
                <a:lnTo>
                  <a:pt x="0" y="0"/>
                </a:lnTo>
                <a:lnTo>
                  <a:pt x="114300" y="0"/>
                </a:lnTo>
                <a:lnTo>
                  <a:pt x="114300" y="522320"/>
                </a:lnTo>
                <a:lnTo>
                  <a:pt x="0" y="522320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3" name="object 33"/>
          <p:cNvGrpSpPr/>
          <p:nvPr/>
        </p:nvGrpSpPr>
        <p:grpSpPr>
          <a:xfrm>
            <a:off x="6139390" y="2515313"/>
            <a:ext cx="6052820" cy="4061460"/>
            <a:chOff x="6139390" y="2515313"/>
            <a:chExt cx="6052820" cy="4061460"/>
          </a:xfrm>
        </p:grpSpPr>
        <p:pic>
          <p:nvPicPr>
            <p:cNvPr id="34" name="object 3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0265485" y="2515313"/>
              <a:ext cx="1926515" cy="3442896"/>
            </a:xfrm>
            <a:prstGeom prst="rect">
              <a:avLst/>
            </a:prstGeom>
          </p:spPr>
        </p:pic>
        <p:sp>
          <p:nvSpPr>
            <p:cNvPr id="35" name="object 35"/>
            <p:cNvSpPr/>
            <p:nvPr/>
          </p:nvSpPr>
          <p:spPr>
            <a:xfrm>
              <a:off x="6139390" y="5870609"/>
              <a:ext cx="4436110" cy="706120"/>
            </a:xfrm>
            <a:custGeom>
              <a:avLst/>
              <a:gdLst/>
              <a:ahLst/>
              <a:cxnLst/>
              <a:rect l="l" t="t" r="r" b="b"/>
              <a:pathLst>
                <a:path w="4436109" h="706120">
                  <a:moveTo>
                    <a:pt x="4318224" y="0"/>
                  </a:moveTo>
                  <a:lnTo>
                    <a:pt x="117619" y="0"/>
                  </a:lnTo>
                  <a:lnTo>
                    <a:pt x="71837" y="9243"/>
                  </a:lnTo>
                  <a:lnTo>
                    <a:pt x="34450" y="34450"/>
                  </a:lnTo>
                  <a:lnTo>
                    <a:pt x="9243" y="71836"/>
                  </a:lnTo>
                  <a:lnTo>
                    <a:pt x="0" y="117619"/>
                  </a:lnTo>
                  <a:lnTo>
                    <a:pt x="0" y="588085"/>
                  </a:lnTo>
                  <a:lnTo>
                    <a:pt x="9243" y="633868"/>
                  </a:lnTo>
                  <a:lnTo>
                    <a:pt x="34450" y="671254"/>
                  </a:lnTo>
                  <a:lnTo>
                    <a:pt x="71837" y="696461"/>
                  </a:lnTo>
                  <a:lnTo>
                    <a:pt x="117619" y="705704"/>
                  </a:lnTo>
                  <a:lnTo>
                    <a:pt x="4318224" y="705704"/>
                  </a:lnTo>
                  <a:lnTo>
                    <a:pt x="4364007" y="696461"/>
                  </a:lnTo>
                  <a:lnTo>
                    <a:pt x="4401394" y="671254"/>
                  </a:lnTo>
                  <a:lnTo>
                    <a:pt x="4426601" y="633868"/>
                  </a:lnTo>
                  <a:lnTo>
                    <a:pt x="4435844" y="588085"/>
                  </a:lnTo>
                  <a:lnTo>
                    <a:pt x="4435844" y="117619"/>
                  </a:lnTo>
                  <a:lnTo>
                    <a:pt x="4426601" y="71836"/>
                  </a:lnTo>
                  <a:lnTo>
                    <a:pt x="4401394" y="34450"/>
                  </a:lnTo>
                  <a:lnTo>
                    <a:pt x="4364007" y="9243"/>
                  </a:lnTo>
                  <a:lnTo>
                    <a:pt x="4318224" y="0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6" name="object 36"/>
          <p:cNvSpPr txBox="1"/>
          <p:nvPr/>
        </p:nvSpPr>
        <p:spPr>
          <a:xfrm>
            <a:off x="6341141" y="5940051"/>
            <a:ext cx="4002404" cy="4978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259"/>
              </a:spcBef>
            </a:pPr>
            <a:r>
              <a:rPr sz="1600" b="1" spc="-5" dirty="0">
                <a:latin typeface="Arial"/>
                <a:cs typeface="Arial"/>
              </a:rPr>
              <a:t>TCCC pain medications </a:t>
            </a:r>
            <a:r>
              <a:rPr sz="1600" dirty="0">
                <a:latin typeface="Arial MT"/>
                <a:cs typeface="Arial MT"/>
              </a:rPr>
              <a:t>delivered by </a:t>
            </a:r>
            <a:r>
              <a:rPr sz="1600" spc="-5" dirty="0">
                <a:latin typeface="Arial MT"/>
                <a:cs typeface="Arial MT"/>
              </a:rPr>
              <a:t>IM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route: ketamine,</a:t>
            </a:r>
            <a:r>
              <a:rPr sz="1600" dirty="0">
                <a:latin typeface="Arial MT"/>
                <a:cs typeface="Arial MT"/>
              </a:rPr>
              <a:t> naloxone, and </a:t>
            </a:r>
            <a:r>
              <a:rPr sz="1600" spc="-5" dirty="0">
                <a:latin typeface="Arial MT"/>
                <a:cs typeface="Arial MT"/>
              </a:rPr>
              <a:t>ondansetron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9530251" y="6549066"/>
            <a:ext cx="189865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5" dirty="0">
                <a:solidFill>
                  <a:srgbClr val="AFABAB"/>
                </a:solidFill>
                <a:latin typeface="Arial MT"/>
                <a:cs typeface="Arial MT"/>
              </a:rPr>
              <a:t>#TCCC-CMC-PPT-15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07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MAY</a:t>
            </a:r>
            <a:r>
              <a:rPr sz="1000" spc="-4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21</a:t>
            </a:r>
            <a:endParaRPr sz="1000">
              <a:latin typeface="Arial MT"/>
              <a:cs typeface="Arial MT"/>
            </a:endParaRPr>
          </a:p>
        </p:txBody>
      </p:sp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932499" y="916452"/>
            <a:ext cx="9629295" cy="634084"/>
          </a:xfrm>
          <a:prstGeom prst="rect">
            <a:avLst/>
          </a:prstGeom>
        </p:spPr>
        <p:txBody>
          <a:bodyPr vert="horz" wrap="none" lIns="0" tIns="57150" rIns="0" bIns="0" rtlCol="0" anchor="ctr" anchorCtr="0">
            <a:noAutofit/>
          </a:bodyPr>
          <a:lstStyle/>
          <a:p>
            <a:pPr marL="12700" marR="5080" indent="808355" algn="ctr">
              <a:lnSpc>
                <a:spcPts val="2080"/>
              </a:lnSpc>
              <a:spcBef>
                <a:spcPts val="450"/>
              </a:spcBef>
            </a:pPr>
            <a:r>
              <a:rPr lang="en-US" sz="3600" b="1" spc="5" dirty="0">
                <a:solidFill>
                  <a:srgbClr val="FFFFFF"/>
                </a:solidFill>
                <a:latin typeface="Arial"/>
                <a:cs typeface="Arial"/>
              </a:rPr>
              <a:t>INTRAMUSCULAR </a:t>
            </a:r>
            <a:r>
              <a:rPr lang="en-US" sz="3600" b="1" spc="-10" dirty="0">
                <a:solidFill>
                  <a:srgbClr val="FFFFFF"/>
                </a:solidFill>
                <a:latin typeface="Arial"/>
                <a:cs typeface="Arial"/>
              </a:rPr>
              <a:t>MEDICATION</a:t>
            </a:r>
            <a:r>
              <a:rPr lang="en-US" sz="3600" b="1" spc="-114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3600" b="1" spc="-5" dirty="0">
                <a:solidFill>
                  <a:srgbClr val="FFFFFF"/>
                </a:solidFill>
                <a:latin typeface="Arial"/>
                <a:cs typeface="Arial"/>
              </a:rPr>
              <a:t>ADMIN</a:t>
            </a:r>
            <a:endParaRPr lang="en-US" sz="36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686695" y="6546242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767171"/>
                </a:solidFill>
                <a:latin typeface="Arial MT"/>
                <a:cs typeface="Arial MT"/>
              </a:rPr>
              <a:t>27</a:t>
            </a:r>
            <a:endParaRPr sz="1200">
              <a:latin typeface="Arial MT"/>
              <a:cs typeface="Arial M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2935884" y="2250349"/>
            <a:ext cx="6320790" cy="3580765"/>
            <a:chOff x="2935884" y="2250349"/>
            <a:chExt cx="6320790" cy="3580765"/>
          </a:xfrm>
        </p:grpSpPr>
        <p:sp>
          <p:nvSpPr>
            <p:cNvPr id="10" name="object 10"/>
            <p:cNvSpPr/>
            <p:nvPr/>
          </p:nvSpPr>
          <p:spPr>
            <a:xfrm>
              <a:off x="2945409" y="2259874"/>
              <a:ext cx="6301740" cy="3561715"/>
            </a:xfrm>
            <a:custGeom>
              <a:avLst/>
              <a:gdLst/>
              <a:ahLst/>
              <a:cxnLst/>
              <a:rect l="l" t="t" r="r" b="b"/>
              <a:pathLst>
                <a:path w="6301740" h="3561715">
                  <a:moveTo>
                    <a:pt x="0" y="0"/>
                  </a:moveTo>
                  <a:lnTo>
                    <a:pt x="6301178" y="0"/>
                  </a:lnTo>
                  <a:lnTo>
                    <a:pt x="6301178" y="3561134"/>
                  </a:lnTo>
                  <a:lnTo>
                    <a:pt x="0" y="3561134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8A8C8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500939" y="3445382"/>
              <a:ext cx="1190625" cy="1190625"/>
            </a:xfrm>
            <a:custGeom>
              <a:avLst/>
              <a:gdLst/>
              <a:ahLst/>
              <a:cxnLst/>
              <a:rect l="l" t="t" r="r" b="b"/>
              <a:pathLst>
                <a:path w="1190625" h="1190625">
                  <a:moveTo>
                    <a:pt x="595060" y="0"/>
                  </a:moveTo>
                  <a:lnTo>
                    <a:pt x="549409" y="1742"/>
                  </a:lnTo>
                  <a:lnTo>
                    <a:pt x="503975" y="6971"/>
                  </a:lnTo>
                  <a:lnTo>
                    <a:pt x="458974" y="15686"/>
                  </a:lnTo>
                  <a:lnTo>
                    <a:pt x="414623" y="27886"/>
                  </a:lnTo>
                  <a:lnTo>
                    <a:pt x="371138" y="43572"/>
                  </a:lnTo>
                  <a:lnTo>
                    <a:pt x="328736" y="62744"/>
                  </a:lnTo>
                  <a:lnTo>
                    <a:pt x="287634" y="85401"/>
                  </a:lnTo>
                  <a:lnTo>
                    <a:pt x="248047" y="111545"/>
                  </a:lnTo>
                  <a:lnTo>
                    <a:pt x="210193" y="141174"/>
                  </a:lnTo>
                  <a:lnTo>
                    <a:pt x="174289" y="174289"/>
                  </a:lnTo>
                  <a:lnTo>
                    <a:pt x="141174" y="210193"/>
                  </a:lnTo>
                  <a:lnTo>
                    <a:pt x="111545" y="248047"/>
                  </a:lnTo>
                  <a:lnTo>
                    <a:pt x="85401" y="287633"/>
                  </a:lnTo>
                  <a:lnTo>
                    <a:pt x="62744" y="328736"/>
                  </a:lnTo>
                  <a:lnTo>
                    <a:pt x="43572" y="371138"/>
                  </a:lnTo>
                  <a:lnTo>
                    <a:pt x="27886" y="414623"/>
                  </a:lnTo>
                  <a:lnTo>
                    <a:pt x="15686" y="458974"/>
                  </a:lnTo>
                  <a:lnTo>
                    <a:pt x="6971" y="503974"/>
                  </a:lnTo>
                  <a:lnTo>
                    <a:pt x="1742" y="549409"/>
                  </a:lnTo>
                  <a:lnTo>
                    <a:pt x="0" y="595059"/>
                  </a:lnTo>
                  <a:lnTo>
                    <a:pt x="1742" y="640710"/>
                  </a:lnTo>
                  <a:lnTo>
                    <a:pt x="6971" y="686144"/>
                  </a:lnTo>
                  <a:lnTo>
                    <a:pt x="15686" y="731145"/>
                  </a:lnTo>
                  <a:lnTo>
                    <a:pt x="27886" y="775496"/>
                  </a:lnTo>
                  <a:lnTo>
                    <a:pt x="43572" y="818981"/>
                  </a:lnTo>
                  <a:lnTo>
                    <a:pt x="62744" y="861383"/>
                  </a:lnTo>
                  <a:lnTo>
                    <a:pt x="85401" y="902485"/>
                  </a:lnTo>
                  <a:lnTo>
                    <a:pt x="111545" y="942072"/>
                  </a:lnTo>
                  <a:lnTo>
                    <a:pt x="141174" y="979926"/>
                  </a:lnTo>
                  <a:lnTo>
                    <a:pt x="174289" y="1015830"/>
                  </a:lnTo>
                  <a:lnTo>
                    <a:pt x="210193" y="1048945"/>
                  </a:lnTo>
                  <a:lnTo>
                    <a:pt x="248047" y="1078574"/>
                  </a:lnTo>
                  <a:lnTo>
                    <a:pt x="287634" y="1104718"/>
                  </a:lnTo>
                  <a:lnTo>
                    <a:pt x="328736" y="1127375"/>
                  </a:lnTo>
                  <a:lnTo>
                    <a:pt x="371138" y="1146547"/>
                  </a:lnTo>
                  <a:lnTo>
                    <a:pt x="414623" y="1162233"/>
                  </a:lnTo>
                  <a:lnTo>
                    <a:pt x="458974" y="1174434"/>
                  </a:lnTo>
                  <a:lnTo>
                    <a:pt x="503975" y="1183148"/>
                  </a:lnTo>
                  <a:lnTo>
                    <a:pt x="549409" y="1188377"/>
                  </a:lnTo>
                  <a:lnTo>
                    <a:pt x="595060" y="1190120"/>
                  </a:lnTo>
                  <a:lnTo>
                    <a:pt x="640710" y="1188377"/>
                  </a:lnTo>
                  <a:lnTo>
                    <a:pt x="686144" y="1183148"/>
                  </a:lnTo>
                  <a:lnTo>
                    <a:pt x="731145" y="1174434"/>
                  </a:lnTo>
                  <a:lnTo>
                    <a:pt x="775496" y="1162233"/>
                  </a:lnTo>
                  <a:lnTo>
                    <a:pt x="818981" y="1146547"/>
                  </a:lnTo>
                  <a:lnTo>
                    <a:pt x="861383" y="1127375"/>
                  </a:lnTo>
                  <a:lnTo>
                    <a:pt x="902486" y="1104718"/>
                  </a:lnTo>
                  <a:lnTo>
                    <a:pt x="942072" y="1078574"/>
                  </a:lnTo>
                  <a:lnTo>
                    <a:pt x="979926" y="1048945"/>
                  </a:lnTo>
                  <a:lnTo>
                    <a:pt x="1015830" y="1015830"/>
                  </a:lnTo>
                  <a:lnTo>
                    <a:pt x="1048945" y="979926"/>
                  </a:lnTo>
                  <a:lnTo>
                    <a:pt x="1078574" y="942072"/>
                  </a:lnTo>
                  <a:lnTo>
                    <a:pt x="1104718" y="902485"/>
                  </a:lnTo>
                  <a:lnTo>
                    <a:pt x="1127375" y="861383"/>
                  </a:lnTo>
                  <a:lnTo>
                    <a:pt x="1146547" y="818981"/>
                  </a:lnTo>
                  <a:lnTo>
                    <a:pt x="1162233" y="775496"/>
                  </a:lnTo>
                  <a:lnTo>
                    <a:pt x="1174434" y="731145"/>
                  </a:lnTo>
                  <a:lnTo>
                    <a:pt x="1183148" y="686144"/>
                  </a:lnTo>
                  <a:lnTo>
                    <a:pt x="1188377" y="640710"/>
                  </a:lnTo>
                  <a:lnTo>
                    <a:pt x="1190120" y="595059"/>
                  </a:lnTo>
                  <a:lnTo>
                    <a:pt x="1188377" y="549409"/>
                  </a:lnTo>
                  <a:lnTo>
                    <a:pt x="1183148" y="503974"/>
                  </a:lnTo>
                  <a:lnTo>
                    <a:pt x="1174434" y="458974"/>
                  </a:lnTo>
                  <a:lnTo>
                    <a:pt x="1162233" y="414623"/>
                  </a:lnTo>
                  <a:lnTo>
                    <a:pt x="1146547" y="371138"/>
                  </a:lnTo>
                  <a:lnTo>
                    <a:pt x="1127375" y="328736"/>
                  </a:lnTo>
                  <a:lnTo>
                    <a:pt x="1104718" y="287633"/>
                  </a:lnTo>
                  <a:lnTo>
                    <a:pt x="1078574" y="248047"/>
                  </a:lnTo>
                  <a:lnTo>
                    <a:pt x="1048945" y="210193"/>
                  </a:lnTo>
                  <a:lnTo>
                    <a:pt x="1015830" y="174289"/>
                  </a:lnTo>
                  <a:lnTo>
                    <a:pt x="979926" y="141174"/>
                  </a:lnTo>
                  <a:lnTo>
                    <a:pt x="942072" y="111545"/>
                  </a:lnTo>
                  <a:lnTo>
                    <a:pt x="902486" y="85401"/>
                  </a:lnTo>
                  <a:lnTo>
                    <a:pt x="861383" y="62744"/>
                  </a:lnTo>
                  <a:lnTo>
                    <a:pt x="818981" y="43572"/>
                  </a:lnTo>
                  <a:lnTo>
                    <a:pt x="775496" y="27886"/>
                  </a:lnTo>
                  <a:lnTo>
                    <a:pt x="731145" y="15686"/>
                  </a:lnTo>
                  <a:lnTo>
                    <a:pt x="686144" y="6971"/>
                  </a:lnTo>
                  <a:lnTo>
                    <a:pt x="640710" y="1742"/>
                  </a:lnTo>
                  <a:lnTo>
                    <a:pt x="595060" y="0"/>
                  </a:lnTo>
                  <a:close/>
                </a:path>
              </a:pathLst>
            </a:custGeom>
            <a:solidFill>
              <a:srgbClr val="61666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898122" y="3735993"/>
              <a:ext cx="525145" cy="608965"/>
            </a:xfrm>
            <a:custGeom>
              <a:avLst/>
              <a:gdLst/>
              <a:ahLst/>
              <a:cxnLst/>
              <a:rect l="l" t="t" r="r" b="b"/>
              <a:pathLst>
                <a:path w="525145" h="608964">
                  <a:moveTo>
                    <a:pt x="0" y="0"/>
                  </a:moveTo>
                  <a:lnTo>
                    <a:pt x="0" y="608897"/>
                  </a:lnTo>
                  <a:lnTo>
                    <a:pt x="524913" y="3044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3908064" y="6056522"/>
            <a:ext cx="4711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10" dirty="0">
                <a:solidFill>
                  <a:srgbClr val="8A8C8C"/>
                </a:solidFill>
                <a:latin typeface="Arial"/>
                <a:cs typeface="Arial"/>
              </a:rPr>
              <a:t>Video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can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be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found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dirty="0">
                <a:solidFill>
                  <a:srgbClr val="8A8C8C"/>
                </a:solidFill>
                <a:latin typeface="Arial"/>
                <a:cs typeface="Arial"/>
              </a:rPr>
              <a:t>on</a:t>
            </a:r>
            <a:r>
              <a:rPr sz="1800" i="1" spc="5" dirty="0">
                <a:solidFill>
                  <a:srgbClr val="8A8C8C"/>
                </a:solidFill>
                <a:latin typeface="Arial"/>
                <a:cs typeface="Arial"/>
              </a:rPr>
              <a:t> </a:t>
            </a:r>
            <a:r>
              <a:rPr sz="1800" i="1" spc="-5" dirty="0">
                <a:solidFill>
                  <a:srgbClr val="8A8C8C"/>
                </a:solidFill>
                <a:latin typeface="Arial"/>
                <a:cs typeface="Arial"/>
              </a:rPr>
              <a:t>deployedmedicine.com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18" name="15c. Intramuscular (IM) Administration of Medication">
            <a:hlinkClick r:id="" action="ppaction://media"/>
            <a:extLst>
              <a:ext uri="{FF2B5EF4-FFF2-40B4-BE49-F238E27FC236}">
                <a16:creationId xmlns:a16="http://schemas.microsoft.com/office/drawing/2014/main" id="{F361B6B7-8BE8-84A6-33FD-7B62A148CA1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04842" y="1589500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7737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686695" y="6546242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28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140864" y="723605"/>
            <a:ext cx="7176134" cy="174625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62230" marR="3191510" indent="-50165">
              <a:lnSpc>
                <a:spcPts val="2080"/>
              </a:lnSpc>
              <a:spcBef>
                <a:spcPts val="450"/>
              </a:spcBef>
            </a:pP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I</a:t>
            </a: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N</a:t>
            </a: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T</a:t>
            </a: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R</a:t>
            </a:r>
            <a:r>
              <a:rPr sz="2000" b="1" spc="-140" dirty="0">
                <a:solidFill>
                  <a:srgbClr val="921928"/>
                </a:solidFill>
                <a:latin typeface="Arial"/>
                <a:cs typeface="Arial"/>
              </a:rPr>
              <a:t>A</a:t>
            </a: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VEN</a:t>
            </a:r>
            <a:r>
              <a:rPr sz="2000" b="1" spc="5" dirty="0">
                <a:solidFill>
                  <a:srgbClr val="921928"/>
                </a:solidFill>
                <a:latin typeface="Arial"/>
                <a:cs typeface="Arial"/>
              </a:rPr>
              <a:t>O</a:t>
            </a: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US</a:t>
            </a:r>
            <a:r>
              <a:rPr sz="2000" b="1" spc="-5" dirty="0">
                <a:solidFill>
                  <a:srgbClr val="921928"/>
                </a:solidFill>
                <a:latin typeface="Arial"/>
                <a:cs typeface="Arial"/>
              </a:rPr>
              <a:t>/I</a:t>
            </a: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N</a:t>
            </a:r>
            <a:r>
              <a:rPr sz="2000" b="1" dirty="0">
                <a:solidFill>
                  <a:srgbClr val="921928"/>
                </a:solidFill>
                <a:latin typeface="Arial"/>
                <a:cs typeface="Arial"/>
              </a:rPr>
              <a:t>T</a:t>
            </a: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RA</a:t>
            </a:r>
            <a:r>
              <a:rPr sz="2000" b="1" spc="5" dirty="0">
                <a:solidFill>
                  <a:srgbClr val="921928"/>
                </a:solidFill>
                <a:latin typeface="Arial"/>
                <a:cs typeface="Arial"/>
              </a:rPr>
              <a:t>O</a:t>
            </a:r>
            <a:r>
              <a:rPr sz="2000" b="1" spc="10" dirty="0">
                <a:solidFill>
                  <a:srgbClr val="921928"/>
                </a:solidFill>
                <a:latin typeface="Arial"/>
                <a:cs typeface="Arial"/>
              </a:rPr>
              <a:t>SSE</a:t>
            </a:r>
            <a:r>
              <a:rPr sz="2000" b="1" spc="5" dirty="0">
                <a:solidFill>
                  <a:srgbClr val="921928"/>
                </a:solidFill>
                <a:latin typeface="Arial"/>
                <a:cs typeface="Arial"/>
              </a:rPr>
              <a:t>OUS  </a:t>
            </a:r>
            <a:r>
              <a:rPr sz="2000" b="1" spc="-10" dirty="0">
                <a:latin typeface="Arial"/>
                <a:cs typeface="Arial"/>
              </a:rPr>
              <a:t>MEDICATION</a:t>
            </a:r>
            <a:r>
              <a:rPr sz="2000" b="1" spc="-10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ADMINISTRATION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050">
              <a:latin typeface="Arial"/>
              <a:cs typeface="Arial"/>
            </a:endParaRPr>
          </a:p>
          <a:p>
            <a:pPr marL="5020945" marR="5080" algn="r">
              <a:lnSpc>
                <a:spcPts val="2100"/>
              </a:lnSpc>
              <a:spcBef>
                <a:spcPts val="5"/>
              </a:spcBef>
            </a:pPr>
            <a:r>
              <a:rPr sz="1800" b="1" spc="-35" dirty="0">
                <a:latin typeface="Arial"/>
                <a:cs typeface="Arial"/>
              </a:rPr>
              <a:t>RATE </a:t>
            </a:r>
            <a:r>
              <a:rPr sz="1800" b="1" spc="-5" dirty="0">
                <a:latin typeface="Arial"/>
                <a:cs typeface="Arial"/>
              </a:rPr>
              <a:t>OF INFUSION </a:t>
            </a:r>
            <a:r>
              <a:rPr sz="1800" b="1" spc="-495" dirty="0">
                <a:latin typeface="Arial"/>
                <a:cs typeface="Arial"/>
              </a:rPr>
              <a:t> </a:t>
            </a:r>
            <a:r>
              <a:rPr sz="1800" b="1" spc="-15" dirty="0">
                <a:latin typeface="Arial"/>
                <a:cs typeface="Arial"/>
              </a:rPr>
              <a:t>CONSIDERATIONS: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419383" y="2538030"/>
            <a:ext cx="2338705" cy="2072639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 marR="5080">
              <a:lnSpc>
                <a:spcPct val="103800"/>
              </a:lnSpc>
              <a:spcBef>
                <a:spcPts val="15"/>
              </a:spcBef>
            </a:pPr>
            <a:r>
              <a:rPr sz="1800" dirty="0">
                <a:latin typeface="Arial MT"/>
                <a:cs typeface="Arial MT"/>
              </a:rPr>
              <a:t>Some </a:t>
            </a:r>
            <a:r>
              <a:rPr sz="1800" spc="-5" dirty="0">
                <a:latin typeface="Arial MT"/>
                <a:cs typeface="Arial MT"/>
              </a:rPr>
              <a:t>medications </a:t>
            </a:r>
            <a:r>
              <a:rPr sz="1800" dirty="0">
                <a:latin typeface="Arial MT"/>
                <a:cs typeface="Arial MT"/>
              </a:rPr>
              <a:t> must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pushed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slowly</a:t>
            </a:r>
            <a:endParaRPr sz="1800">
              <a:latin typeface="Arial MT"/>
              <a:cs typeface="Arial MT"/>
            </a:endParaRPr>
          </a:p>
          <a:p>
            <a:pPr marL="12700" marR="118745">
              <a:lnSpc>
                <a:spcPct val="103800"/>
              </a:lnSpc>
              <a:spcBef>
                <a:spcPts val="500"/>
              </a:spcBef>
            </a:pPr>
            <a:r>
              <a:rPr sz="1800" dirty="0">
                <a:latin typeface="Arial MT"/>
                <a:cs typeface="Arial MT"/>
              </a:rPr>
              <a:t>Small volumes over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long pushes are hard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to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manage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–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consider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dilution to </a:t>
            </a:r>
            <a:r>
              <a:rPr sz="1800" dirty="0">
                <a:latin typeface="Arial MT"/>
                <a:cs typeface="Arial MT"/>
              </a:rPr>
              <a:t>have larger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volume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92015" y="4495081"/>
            <a:ext cx="16014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IV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saline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locks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14265" y="4825281"/>
            <a:ext cx="2287270" cy="10998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-5" dirty="0">
                <a:latin typeface="Arial MT"/>
                <a:cs typeface="Arial MT"/>
              </a:rPr>
              <a:t>Flush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0.9%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LR </a:t>
            </a:r>
            <a:r>
              <a:rPr sz="1800" spc="-5" dirty="0">
                <a:latin typeface="Arial MT"/>
                <a:cs typeface="Arial MT"/>
              </a:rPr>
              <a:t>to </a:t>
            </a:r>
            <a:r>
              <a:rPr sz="1800" dirty="0">
                <a:latin typeface="Arial MT"/>
                <a:cs typeface="Arial MT"/>
              </a:rPr>
              <a:t>ensure med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delivery</a:t>
            </a:r>
            <a:r>
              <a:rPr sz="1800" spc="50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50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keep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lock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patent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20625" y="4921015"/>
            <a:ext cx="114300" cy="743585"/>
          </a:xfrm>
          <a:custGeom>
            <a:avLst/>
            <a:gdLst/>
            <a:ahLst/>
            <a:cxnLst/>
            <a:rect l="l" t="t" r="r" b="b"/>
            <a:pathLst>
              <a:path w="114300" h="743585">
                <a:moveTo>
                  <a:pt x="0" y="743516"/>
                </a:moveTo>
                <a:lnTo>
                  <a:pt x="0" y="0"/>
                </a:lnTo>
                <a:lnTo>
                  <a:pt x="114300" y="0"/>
                </a:lnTo>
                <a:lnTo>
                  <a:pt x="114300" y="743516"/>
                </a:lnTo>
                <a:lnTo>
                  <a:pt x="0" y="74351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81976" y="1868879"/>
            <a:ext cx="2520000" cy="2520000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285924" y="1882193"/>
            <a:ext cx="2485541" cy="247963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402756" y="1862201"/>
            <a:ext cx="2506976" cy="2437338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3280050" y="4495081"/>
            <a:ext cx="19189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IO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extension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sets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502300" y="4843426"/>
            <a:ext cx="2401570" cy="1566545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 marR="309245">
              <a:lnSpc>
                <a:spcPct val="103800"/>
              </a:lnSpc>
              <a:spcBef>
                <a:spcPts val="15"/>
              </a:spcBef>
            </a:pPr>
            <a:r>
              <a:rPr sz="1800" dirty="0">
                <a:latin typeface="Arial MT"/>
                <a:cs typeface="Arial MT"/>
              </a:rPr>
              <a:t>Clamp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extension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set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when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cap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open</a:t>
            </a:r>
            <a:endParaRPr sz="1800">
              <a:latin typeface="Arial MT"/>
              <a:cs typeface="Arial MT"/>
            </a:endParaRPr>
          </a:p>
          <a:p>
            <a:pPr marL="12700" marR="386080">
              <a:lnSpc>
                <a:spcPct val="103800"/>
              </a:lnSpc>
              <a:spcBef>
                <a:spcPts val="500"/>
              </a:spcBef>
            </a:pPr>
            <a:r>
              <a:rPr sz="1800" dirty="0">
                <a:latin typeface="Arial MT"/>
                <a:cs typeface="Arial MT"/>
              </a:rPr>
              <a:t>Use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syringe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without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needle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1800" spc="-5" dirty="0">
                <a:latin typeface="Arial MT"/>
                <a:cs typeface="Arial MT"/>
              </a:rPr>
              <a:t>Flush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like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IV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saline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lock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3286874" y="4921017"/>
            <a:ext cx="114300" cy="492759"/>
          </a:xfrm>
          <a:custGeom>
            <a:avLst/>
            <a:gdLst/>
            <a:ahLst/>
            <a:cxnLst/>
            <a:rect l="l" t="t" r="r" b="b"/>
            <a:pathLst>
              <a:path w="114300" h="492760">
                <a:moveTo>
                  <a:pt x="0" y="492151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2151"/>
                </a:lnTo>
                <a:lnTo>
                  <a:pt x="0" y="49215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284894" y="5536554"/>
            <a:ext cx="114300" cy="492759"/>
          </a:xfrm>
          <a:custGeom>
            <a:avLst/>
            <a:gdLst/>
            <a:ahLst/>
            <a:cxnLst/>
            <a:rect l="l" t="t" r="r" b="b"/>
            <a:pathLst>
              <a:path w="114300" h="492760">
                <a:moveTo>
                  <a:pt x="0" y="492151"/>
                </a:moveTo>
                <a:lnTo>
                  <a:pt x="0" y="0"/>
                </a:lnTo>
                <a:lnTo>
                  <a:pt x="114300" y="0"/>
                </a:lnTo>
                <a:lnTo>
                  <a:pt x="114300" y="492151"/>
                </a:lnTo>
                <a:lnTo>
                  <a:pt x="0" y="492151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282915" y="6175169"/>
            <a:ext cx="114300" cy="267335"/>
          </a:xfrm>
          <a:custGeom>
            <a:avLst/>
            <a:gdLst/>
            <a:ahLst/>
            <a:cxnLst/>
            <a:rect l="l" t="t" r="r" b="b"/>
            <a:pathLst>
              <a:path w="114300" h="267335">
                <a:moveTo>
                  <a:pt x="0" y="267195"/>
                </a:moveTo>
                <a:lnTo>
                  <a:pt x="0" y="0"/>
                </a:lnTo>
                <a:lnTo>
                  <a:pt x="114300" y="0"/>
                </a:lnTo>
                <a:lnTo>
                  <a:pt x="114300" y="267195"/>
                </a:lnTo>
                <a:lnTo>
                  <a:pt x="0" y="267195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6170782" y="4495081"/>
            <a:ext cx="2540635" cy="584835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 marR="5080">
              <a:lnSpc>
                <a:spcPct val="103800"/>
              </a:lnSpc>
              <a:spcBef>
                <a:spcPts val="15"/>
              </a:spcBef>
            </a:pPr>
            <a:r>
              <a:rPr sz="1800" b="1" spc="-5" dirty="0">
                <a:latin typeface="Arial"/>
                <a:cs typeface="Arial"/>
              </a:rPr>
              <a:t>IV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tubing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(using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IV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IO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access)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393032" y="5128272"/>
            <a:ext cx="2605405" cy="121793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 marR="5080">
              <a:lnSpc>
                <a:spcPct val="103800"/>
              </a:lnSpc>
              <a:spcBef>
                <a:spcPts val="15"/>
              </a:spcBef>
            </a:pPr>
            <a:r>
              <a:rPr sz="1800" dirty="0">
                <a:latin typeface="Arial MT"/>
                <a:cs typeface="Arial MT"/>
              </a:rPr>
              <a:t>Close clamps or pinch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tubing </a:t>
            </a:r>
            <a:r>
              <a:rPr sz="1800" dirty="0">
                <a:latin typeface="Arial MT"/>
                <a:cs typeface="Arial MT"/>
              </a:rPr>
              <a:t>above </a:t>
            </a:r>
            <a:r>
              <a:rPr sz="1800" spc="-5" dirty="0">
                <a:latin typeface="Arial MT"/>
                <a:cs typeface="Arial MT"/>
              </a:rPr>
              <a:t>injection </a:t>
            </a:r>
            <a:r>
              <a:rPr sz="1800" dirty="0">
                <a:latin typeface="Arial MT"/>
                <a:cs typeface="Arial MT"/>
              </a:rPr>
              <a:t> port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during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administration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1800" spc="-5" dirty="0">
                <a:latin typeface="Arial MT"/>
                <a:cs typeface="Arial MT"/>
              </a:rPr>
              <a:t>Flush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like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IV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saline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lock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6182474" y="5233966"/>
            <a:ext cx="114300" cy="743585"/>
          </a:xfrm>
          <a:custGeom>
            <a:avLst/>
            <a:gdLst/>
            <a:ahLst/>
            <a:cxnLst/>
            <a:rect l="l" t="t" r="r" b="b"/>
            <a:pathLst>
              <a:path w="114300" h="743585">
                <a:moveTo>
                  <a:pt x="0" y="743516"/>
                </a:moveTo>
                <a:lnTo>
                  <a:pt x="0" y="0"/>
                </a:lnTo>
                <a:lnTo>
                  <a:pt x="114300" y="0"/>
                </a:lnTo>
                <a:lnTo>
                  <a:pt x="114300" y="743516"/>
                </a:lnTo>
                <a:lnTo>
                  <a:pt x="0" y="74351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6182474" y="6131860"/>
            <a:ext cx="114300" cy="532130"/>
          </a:xfrm>
          <a:custGeom>
            <a:avLst/>
            <a:gdLst/>
            <a:ahLst/>
            <a:cxnLst/>
            <a:rect l="l" t="t" r="r" b="b"/>
            <a:pathLst>
              <a:path w="114300" h="532129">
                <a:moveTo>
                  <a:pt x="0" y="531586"/>
                </a:moveTo>
                <a:lnTo>
                  <a:pt x="0" y="0"/>
                </a:lnTo>
                <a:lnTo>
                  <a:pt x="114300" y="0"/>
                </a:lnTo>
                <a:lnTo>
                  <a:pt x="114300" y="531586"/>
                </a:lnTo>
                <a:lnTo>
                  <a:pt x="0" y="531586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9173076" y="3308183"/>
            <a:ext cx="114300" cy="1347470"/>
          </a:xfrm>
          <a:custGeom>
            <a:avLst/>
            <a:gdLst/>
            <a:ahLst/>
            <a:cxnLst/>
            <a:rect l="l" t="t" r="r" b="b"/>
            <a:pathLst>
              <a:path w="114300" h="1347470">
                <a:moveTo>
                  <a:pt x="0" y="1346944"/>
                </a:moveTo>
                <a:lnTo>
                  <a:pt x="0" y="0"/>
                </a:lnTo>
                <a:lnTo>
                  <a:pt x="114300" y="0"/>
                </a:lnTo>
                <a:lnTo>
                  <a:pt x="114300" y="1346944"/>
                </a:lnTo>
                <a:lnTo>
                  <a:pt x="0" y="134694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9173078" y="2617435"/>
            <a:ext cx="114300" cy="529590"/>
          </a:xfrm>
          <a:custGeom>
            <a:avLst/>
            <a:gdLst/>
            <a:ahLst/>
            <a:cxnLst/>
            <a:rect l="l" t="t" r="r" b="b"/>
            <a:pathLst>
              <a:path w="114300" h="529589">
                <a:moveTo>
                  <a:pt x="0" y="529524"/>
                </a:moveTo>
                <a:lnTo>
                  <a:pt x="0" y="0"/>
                </a:lnTo>
                <a:lnTo>
                  <a:pt x="114300" y="0"/>
                </a:lnTo>
                <a:lnTo>
                  <a:pt x="114300" y="529524"/>
                </a:lnTo>
                <a:lnTo>
                  <a:pt x="0" y="529524"/>
                </a:lnTo>
                <a:close/>
              </a:path>
            </a:pathLst>
          </a:custGeom>
          <a:solidFill>
            <a:srgbClr val="92192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9154910" y="4748739"/>
            <a:ext cx="2750820" cy="2068195"/>
          </a:xfrm>
          <a:custGeom>
            <a:avLst/>
            <a:gdLst/>
            <a:ahLst/>
            <a:cxnLst/>
            <a:rect l="l" t="t" r="r" b="b"/>
            <a:pathLst>
              <a:path w="2750820" h="2068195">
                <a:moveTo>
                  <a:pt x="2405971" y="0"/>
                </a:moveTo>
                <a:lnTo>
                  <a:pt x="344636" y="0"/>
                </a:lnTo>
                <a:lnTo>
                  <a:pt x="297870" y="3146"/>
                </a:lnTo>
                <a:lnTo>
                  <a:pt x="253018" y="12310"/>
                </a:lnTo>
                <a:lnTo>
                  <a:pt x="210488" y="27083"/>
                </a:lnTo>
                <a:lnTo>
                  <a:pt x="170691" y="47053"/>
                </a:lnTo>
                <a:lnTo>
                  <a:pt x="134039" y="71809"/>
                </a:lnTo>
                <a:lnTo>
                  <a:pt x="100941" y="100942"/>
                </a:lnTo>
                <a:lnTo>
                  <a:pt x="71809" y="134039"/>
                </a:lnTo>
                <a:lnTo>
                  <a:pt x="47052" y="170692"/>
                </a:lnTo>
                <a:lnTo>
                  <a:pt x="27083" y="210489"/>
                </a:lnTo>
                <a:lnTo>
                  <a:pt x="12310" y="253019"/>
                </a:lnTo>
                <a:lnTo>
                  <a:pt x="3146" y="297872"/>
                </a:lnTo>
                <a:lnTo>
                  <a:pt x="0" y="344637"/>
                </a:lnTo>
                <a:lnTo>
                  <a:pt x="0" y="1723143"/>
                </a:lnTo>
                <a:lnTo>
                  <a:pt x="3146" y="1769908"/>
                </a:lnTo>
                <a:lnTo>
                  <a:pt x="12310" y="1814761"/>
                </a:lnTo>
                <a:lnTo>
                  <a:pt x="27083" y="1857291"/>
                </a:lnTo>
                <a:lnTo>
                  <a:pt x="47052" y="1897088"/>
                </a:lnTo>
                <a:lnTo>
                  <a:pt x="71809" y="1933740"/>
                </a:lnTo>
                <a:lnTo>
                  <a:pt x="100941" y="1966838"/>
                </a:lnTo>
                <a:lnTo>
                  <a:pt x="134039" y="1995970"/>
                </a:lnTo>
                <a:lnTo>
                  <a:pt x="170691" y="2020727"/>
                </a:lnTo>
                <a:lnTo>
                  <a:pt x="210488" y="2040697"/>
                </a:lnTo>
                <a:lnTo>
                  <a:pt x="253018" y="2055469"/>
                </a:lnTo>
                <a:lnTo>
                  <a:pt x="297870" y="2064634"/>
                </a:lnTo>
                <a:lnTo>
                  <a:pt x="344636" y="2067780"/>
                </a:lnTo>
                <a:lnTo>
                  <a:pt x="2405971" y="2067780"/>
                </a:lnTo>
                <a:lnTo>
                  <a:pt x="2452736" y="2064634"/>
                </a:lnTo>
                <a:lnTo>
                  <a:pt x="2497589" y="2055469"/>
                </a:lnTo>
                <a:lnTo>
                  <a:pt x="2540120" y="2040697"/>
                </a:lnTo>
                <a:lnTo>
                  <a:pt x="2579916" y="2020727"/>
                </a:lnTo>
                <a:lnTo>
                  <a:pt x="2616569" y="1995970"/>
                </a:lnTo>
                <a:lnTo>
                  <a:pt x="2649667" y="1966838"/>
                </a:lnTo>
                <a:lnTo>
                  <a:pt x="2678799" y="1933740"/>
                </a:lnTo>
                <a:lnTo>
                  <a:pt x="2703555" y="1897088"/>
                </a:lnTo>
                <a:lnTo>
                  <a:pt x="2723525" y="1857291"/>
                </a:lnTo>
                <a:lnTo>
                  <a:pt x="2738298" y="1814761"/>
                </a:lnTo>
                <a:lnTo>
                  <a:pt x="2747463" y="1769908"/>
                </a:lnTo>
                <a:lnTo>
                  <a:pt x="2750609" y="1723143"/>
                </a:lnTo>
                <a:lnTo>
                  <a:pt x="2750609" y="344637"/>
                </a:lnTo>
                <a:lnTo>
                  <a:pt x="2747463" y="297872"/>
                </a:lnTo>
                <a:lnTo>
                  <a:pt x="2738298" y="253019"/>
                </a:lnTo>
                <a:lnTo>
                  <a:pt x="2723525" y="210489"/>
                </a:lnTo>
                <a:lnTo>
                  <a:pt x="2703555" y="170692"/>
                </a:lnTo>
                <a:lnTo>
                  <a:pt x="2678799" y="134039"/>
                </a:lnTo>
                <a:lnTo>
                  <a:pt x="2649667" y="100942"/>
                </a:lnTo>
                <a:lnTo>
                  <a:pt x="2616569" y="71809"/>
                </a:lnTo>
                <a:lnTo>
                  <a:pt x="2579916" y="47053"/>
                </a:lnTo>
                <a:lnTo>
                  <a:pt x="2540120" y="27083"/>
                </a:lnTo>
                <a:lnTo>
                  <a:pt x="2497589" y="12310"/>
                </a:lnTo>
                <a:lnTo>
                  <a:pt x="2452736" y="3146"/>
                </a:lnTo>
                <a:lnTo>
                  <a:pt x="2405971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9423151" y="4890885"/>
            <a:ext cx="2021205" cy="166116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1600"/>
              </a:lnSpc>
              <a:spcBef>
                <a:spcPts val="219"/>
              </a:spcBef>
            </a:pPr>
            <a:r>
              <a:rPr sz="1400" b="1" spc="-5" dirty="0">
                <a:latin typeface="Arial"/>
                <a:cs typeface="Arial"/>
              </a:rPr>
              <a:t>TCCC</a:t>
            </a:r>
            <a:r>
              <a:rPr sz="1400" b="1" spc="-2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Pain</a:t>
            </a:r>
            <a:r>
              <a:rPr sz="1400" b="1" spc="-3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Medications </a:t>
            </a:r>
            <a:r>
              <a:rPr sz="1400" b="1" spc="-375" dirty="0">
                <a:latin typeface="Arial"/>
                <a:cs typeface="Arial"/>
              </a:rPr>
              <a:t> </a:t>
            </a:r>
            <a:r>
              <a:rPr sz="1400" b="1" i="1" spc="-5" dirty="0">
                <a:latin typeface="Arial"/>
                <a:cs typeface="Arial"/>
              </a:rPr>
              <a:t>delivered by </a:t>
            </a:r>
            <a:r>
              <a:rPr sz="1400" b="1" i="1" dirty="0">
                <a:latin typeface="Arial"/>
                <a:cs typeface="Arial"/>
              </a:rPr>
              <a:t>IV </a:t>
            </a:r>
            <a:r>
              <a:rPr sz="1400" b="1" i="1" spc="-5" dirty="0">
                <a:latin typeface="Arial"/>
                <a:cs typeface="Arial"/>
              </a:rPr>
              <a:t>or </a:t>
            </a:r>
            <a:r>
              <a:rPr sz="1400" b="1" i="1" dirty="0">
                <a:latin typeface="Arial"/>
                <a:cs typeface="Arial"/>
              </a:rPr>
              <a:t>IO </a:t>
            </a:r>
            <a:r>
              <a:rPr sz="1400" b="1" i="1" spc="5" dirty="0">
                <a:latin typeface="Arial"/>
                <a:cs typeface="Arial"/>
              </a:rPr>
              <a:t> </a:t>
            </a:r>
            <a:r>
              <a:rPr sz="1400" b="1" i="1" spc="-5" dirty="0">
                <a:latin typeface="Arial"/>
                <a:cs typeface="Arial"/>
              </a:rPr>
              <a:t>route: ketamine, </a:t>
            </a:r>
            <a:r>
              <a:rPr sz="1400" b="1" i="1" dirty="0">
                <a:latin typeface="Arial"/>
                <a:cs typeface="Arial"/>
              </a:rPr>
              <a:t> </a:t>
            </a:r>
            <a:r>
              <a:rPr sz="1400" b="1" i="1" spc="-5" dirty="0">
                <a:latin typeface="Arial"/>
                <a:cs typeface="Arial"/>
              </a:rPr>
              <a:t>ondansetron, and </a:t>
            </a:r>
            <a:r>
              <a:rPr sz="1400" b="1" i="1" dirty="0">
                <a:latin typeface="Arial"/>
                <a:cs typeface="Arial"/>
              </a:rPr>
              <a:t> </a:t>
            </a:r>
            <a:r>
              <a:rPr sz="1400" b="1" i="1" spc="-5" dirty="0">
                <a:latin typeface="Arial"/>
                <a:cs typeface="Arial"/>
              </a:rPr>
              <a:t>naloxone; </a:t>
            </a:r>
            <a:r>
              <a:rPr sz="1400" b="1" i="1" dirty="0">
                <a:latin typeface="Arial"/>
                <a:cs typeface="Arial"/>
              </a:rPr>
              <a:t>also </a:t>
            </a:r>
            <a:r>
              <a:rPr sz="1400" b="1" i="1" spc="-5" dirty="0">
                <a:latin typeface="Arial"/>
                <a:cs typeface="Arial"/>
              </a:rPr>
              <a:t>fentanyl </a:t>
            </a:r>
            <a:r>
              <a:rPr sz="1400" b="1" i="1" spc="-375" dirty="0">
                <a:latin typeface="Arial"/>
                <a:cs typeface="Arial"/>
              </a:rPr>
              <a:t> </a:t>
            </a:r>
            <a:r>
              <a:rPr sz="1400" b="1" i="1" spc="-5" dirty="0">
                <a:latin typeface="Arial"/>
                <a:cs typeface="Arial"/>
              </a:rPr>
              <a:t>and midazolam (by </a:t>
            </a:r>
            <a:r>
              <a:rPr sz="1400" b="1" i="1" dirty="0">
                <a:latin typeface="Arial"/>
                <a:cs typeface="Arial"/>
              </a:rPr>
              <a:t> </a:t>
            </a:r>
            <a:r>
              <a:rPr sz="1400" b="1" i="1" spc="-5" dirty="0">
                <a:latin typeface="Arial"/>
                <a:cs typeface="Arial"/>
              </a:rPr>
              <a:t>Combat Paramedics or </a:t>
            </a:r>
            <a:r>
              <a:rPr sz="1400" b="1" i="1" dirty="0">
                <a:latin typeface="Arial"/>
                <a:cs typeface="Arial"/>
              </a:rPr>
              <a:t> </a:t>
            </a:r>
            <a:r>
              <a:rPr sz="1400" b="1" i="1" spc="-5" dirty="0">
                <a:latin typeface="Arial"/>
                <a:cs typeface="Arial"/>
              </a:rPr>
              <a:t>providers)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/>
          <p:nvPr/>
        </p:nvSpPr>
        <p:spPr>
          <a:xfrm>
            <a:off x="9530251" y="6561097"/>
            <a:ext cx="1898650" cy="167640"/>
          </a:xfrm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spc="-5" dirty="0">
                <a:solidFill>
                  <a:srgbClr val="AFABAB"/>
                </a:solidFill>
                <a:latin typeface="Arial MT"/>
                <a:cs typeface="Arial MT"/>
              </a:rPr>
              <a:t>#TCCC-CMC-PPT-15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07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MAY</a:t>
            </a:r>
            <a:r>
              <a:rPr sz="1000" spc="-4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21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>
                <a:solidFill>
                  <a:srgbClr val="767171"/>
                </a:solidFill>
              </a:rPr>
              <a:t>29</a:t>
            </a:fld>
            <a:endParaRPr dirty="0">
              <a:solidFill>
                <a:srgbClr val="767171"/>
              </a:solidFill>
            </a:endParaRPr>
          </a:p>
        </p:txBody>
      </p:sp>
      <p:pic>
        <p:nvPicPr>
          <p:cNvPr id="10" name="15d. Intravenous (IV) Medication Administration">
            <a:hlinkClick r:id="" action="ppaction://media"/>
            <a:extLst>
              <a:ext uri="{FF2B5EF4-FFF2-40B4-BE49-F238E27FC236}">
                <a16:creationId xmlns:a16="http://schemas.microsoft.com/office/drawing/2014/main" id="{62559381-8C0A-D547-69EC-AEE6FB76C55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36928" y="1440034"/>
            <a:ext cx="8518144" cy="479145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738F184-08DA-CC1C-9F9A-AB82119E547B}"/>
              </a:ext>
            </a:extLst>
          </p:cNvPr>
          <p:cNvSpPr txBox="1"/>
          <p:nvPr/>
        </p:nvSpPr>
        <p:spPr>
          <a:xfrm>
            <a:off x="-457200" y="838200"/>
            <a:ext cx="12192000" cy="3994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5945" marR="488950" indent="907415" algn="ctr">
              <a:lnSpc>
                <a:spcPts val="2080"/>
              </a:lnSpc>
            </a:pPr>
            <a:r>
              <a:rPr lang="en-US" sz="3600" b="1" spc="5" dirty="0">
                <a:solidFill>
                  <a:srgbClr val="FFFFFF"/>
                </a:solidFill>
                <a:latin typeface="Arial"/>
                <a:cs typeface="Arial"/>
              </a:rPr>
              <a:t>INTRAVENOUS MEDICATION ADMIN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202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198752" y="873696"/>
            <a:ext cx="6604373" cy="269304"/>
          </a:xfrm>
          <a:prstGeom prst="rect">
            <a:avLst/>
          </a:prstGeom>
        </p:spPr>
        <p:txBody>
          <a:bodyPr vert="horz" wrap="none" lIns="0" tIns="0" rIns="0" bIns="0" rtlCol="0" anchor="b" anchorCtr="1">
            <a:noAutofit/>
          </a:bodyPr>
          <a:lstStyle/>
          <a:p>
            <a:pPr marL="575945" marR="488950" indent="907415" algn="ctr">
              <a:lnSpc>
                <a:spcPts val="2080"/>
              </a:lnSpc>
            </a:pPr>
            <a:r>
              <a:rPr sz="3600" b="1" spc="5" dirty="0">
                <a:solidFill>
                  <a:srgbClr val="FFFFFF"/>
                </a:solidFill>
                <a:latin typeface="Arial"/>
                <a:cs typeface="Arial"/>
              </a:rPr>
              <a:t>INTRAOSSEOUS </a:t>
            </a:r>
            <a:r>
              <a:rPr sz="3600" b="1" spc="-10" dirty="0">
                <a:solidFill>
                  <a:srgbClr val="FFFFFF"/>
                </a:solidFill>
                <a:latin typeface="Arial"/>
                <a:cs typeface="Arial"/>
              </a:rPr>
              <a:t>MEDICATION</a:t>
            </a:r>
            <a:r>
              <a:rPr sz="3600" b="1" spc="-1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FFFFFF"/>
                </a:solidFill>
                <a:latin typeface="Arial"/>
                <a:cs typeface="Arial"/>
              </a:rPr>
              <a:t>ADMIN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530251" y="6561097"/>
            <a:ext cx="1898650" cy="167640"/>
          </a:xfrm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spc="-5" dirty="0">
                <a:solidFill>
                  <a:srgbClr val="AFABAB"/>
                </a:solidFill>
                <a:latin typeface="Arial MT"/>
                <a:cs typeface="Arial MT"/>
              </a:rPr>
              <a:t>#TCCC-CMC-PPT-15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07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MAY</a:t>
            </a:r>
            <a:r>
              <a:rPr sz="1000" spc="-4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21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>
                <a:solidFill>
                  <a:srgbClr val="767171"/>
                </a:solidFill>
              </a:rPr>
              <a:t>30</a:t>
            </a:fld>
            <a:endParaRPr dirty="0">
              <a:solidFill>
                <a:srgbClr val="767171"/>
              </a:solidFill>
            </a:endParaRPr>
          </a:p>
        </p:txBody>
      </p:sp>
      <p:pic>
        <p:nvPicPr>
          <p:cNvPr id="10" name="15e. Intraosseous (IO) Medication Administration">
            <a:hlinkClick r:id="" action="ppaction://media"/>
            <a:extLst>
              <a:ext uri="{FF2B5EF4-FFF2-40B4-BE49-F238E27FC236}">
                <a16:creationId xmlns:a16="http://schemas.microsoft.com/office/drawing/2014/main" id="{A1A1E00C-0CFF-4320-D21C-3DCA885E7D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36928" y="1447800"/>
            <a:ext cx="8518144" cy="4791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78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627512" y="284892"/>
            <a:ext cx="4937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15: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Pain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Medications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(Analgesia)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433873" y="975784"/>
            <a:ext cx="3403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FFFFFF"/>
                </a:solidFill>
              </a:rPr>
              <a:t>SKILL</a:t>
            </a:r>
            <a:r>
              <a:rPr sz="3600" spc="-140" dirty="0">
                <a:solidFill>
                  <a:srgbClr val="FFFFFF"/>
                </a:solidFill>
              </a:rPr>
              <a:t> </a:t>
            </a:r>
            <a:r>
              <a:rPr sz="3600" spc="-80" dirty="0">
                <a:solidFill>
                  <a:srgbClr val="FFFFFF"/>
                </a:solidFill>
              </a:rPr>
              <a:t>STATION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817952" y="2610441"/>
            <a:ext cx="663057" cy="672396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774403" y="3537904"/>
            <a:ext cx="663057" cy="672396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2590130" y="1785034"/>
            <a:ext cx="7164070" cy="2251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IN, IM and IV/IO Medication</a:t>
            </a:r>
            <a:r>
              <a:rPr sz="2800" b="1" spc="-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Administration</a:t>
            </a:r>
            <a:endParaRPr sz="2800">
              <a:latin typeface="Arial"/>
              <a:cs typeface="Arial"/>
            </a:endParaRPr>
          </a:p>
          <a:p>
            <a:pPr marL="1078865" marR="672465" indent="32384">
              <a:lnSpc>
                <a:spcPts val="7240"/>
              </a:lnSpc>
              <a:spcBef>
                <a:spcPts val="450"/>
              </a:spcBef>
            </a:pP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Intranasal Medication Administration </a:t>
            </a:r>
            <a:r>
              <a:rPr sz="24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Intramuscular</a:t>
            </a:r>
            <a:r>
              <a:rPr sz="2400" spc="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Medication</a:t>
            </a:r>
            <a:r>
              <a:rPr sz="2400" spc="-1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Arial MT"/>
                <a:cs typeface="Arial MT"/>
              </a:rPr>
              <a:t>Administration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530251" y="6561097"/>
            <a:ext cx="1898650" cy="167640"/>
          </a:xfrm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spc="-5" dirty="0">
                <a:solidFill>
                  <a:srgbClr val="AFABAB"/>
                </a:solidFill>
                <a:latin typeface="Arial MT"/>
                <a:cs typeface="Arial MT"/>
              </a:rPr>
              <a:t>#TCCC-CMC-PPT-15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07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MAY</a:t>
            </a:r>
            <a:r>
              <a:rPr sz="1000" spc="-4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21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>
                <a:solidFill>
                  <a:srgbClr val="767171"/>
                </a:solidFill>
              </a:rPr>
              <a:t>31</a:t>
            </a:fld>
            <a:endParaRPr dirty="0">
              <a:solidFill>
                <a:srgbClr val="767171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686695" y="6546242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32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123906" y="735192"/>
            <a:ext cx="7137400" cy="4851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38960">
              <a:lnSpc>
                <a:spcPct val="100000"/>
              </a:lnSpc>
              <a:spcBef>
                <a:spcPts val="100"/>
              </a:spcBef>
            </a:pPr>
            <a:r>
              <a:rPr sz="3600" b="1" spc="-20" dirty="0">
                <a:latin typeface="Arial"/>
                <a:cs typeface="Arial"/>
              </a:rPr>
              <a:t>SUMMARY</a:t>
            </a:r>
            <a:endParaRPr sz="3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575"/>
              </a:spcBef>
            </a:pP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current</a:t>
            </a:r>
            <a:r>
              <a:rPr sz="2000" spc="-5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TCCC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approach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analgesia</a:t>
            </a:r>
            <a:endParaRPr sz="2000">
              <a:latin typeface="Arial MT"/>
              <a:cs typeface="Arial MT"/>
            </a:endParaRPr>
          </a:p>
          <a:p>
            <a:pPr marL="12700" marR="5080">
              <a:lnSpc>
                <a:spcPct val="137500"/>
              </a:lnSpc>
            </a:pPr>
            <a:r>
              <a:rPr sz="2000" dirty="0">
                <a:latin typeface="Arial MT"/>
                <a:cs typeface="Arial MT"/>
              </a:rPr>
              <a:t>Combat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Wound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Medication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Pack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indications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administration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Oral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transmucosal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fentanyl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citrate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(OTFC)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administration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Ondansetron</a:t>
            </a:r>
            <a:r>
              <a:rPr sz="2000" spc="14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indications</a:t>
            </a:r>
            <a:r>
              <a:rPr sz="2000" spc="1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14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ODT</a:t>
            </a:r>
            <a:r>
              <a:rPr sz="2000" spc="10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administration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Transmucosal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medication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administration</a:t>
            </a:r>
            <a:endParaRPr sz="2000">
              <a:latin typeface="Arial MT"/>
              <a:cs typeface="Arial MT"/>
            </a:endParaRPr>
          </a:p>
          <a:p>
            <a:pPr marL="12700" marR="2301240">
              <a:lnSpc>
                <a:spcPct val="137500"/>
              </a:lnSpc>
            </a:pPr>
            <a:r>
              <a:rPr sz="2000" spc="-5" dirty="0">
                <a:latin typeface="Arial MT"/>
                <a:cs typeface="Arial MT"/>
              </a:rPr>
              <a:t>Ketamine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indications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contraindications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Naloxone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indications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contraindications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Intranasal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medication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administration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Intramuscular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medication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administration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900"/>
              </a:spcBef>
            </a:pPr>
            <a:r>
              <a:rPr sz="2000" spc="-5" dirty="0">
                <a:latin typeface="Arial MT"/>
                <a:cs typeface="Arial MT"/>
              </a:rPr>
              <a:t>Intravenous/intraosseous</a:t>
            </a:r>
            <a:r>
              <a:rPr sz="2000" spc="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medication</a:t>
            </a:r>
            <a:r>
              <a:rPr sz="2000" spc="3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administration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980937" y="1499987"/>
            <a:ext cx="0" cy="335915"/>
          </a:xfrm>
          <a:custGeom>
            <a:avLst/>
            <a:gdLst/>
            <a:ahLst/>
            <a:cxnLst/>
            <a:rect l="l" t="t" r="r" b="b"/>
            <a:pathLst>
              <a:path h="335914">
                <a:moveTo>
                  <a:pt x="0" y="335687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980937" y="1931669"/>
            <a:ext cx="0" cy="335915"/>
          </a:xfrm>
          <a:custGeom>
            <a:avLst/>
            <a:gdLst/>
            <a:ahLst/>
            <a:cxnLst/>
            <a:rect l="l" t="t" r="r" b="b"/>
            <a:pathLst>
              <a:path h="335914">
                <a:moveTo>
                  <a:pt x="0" y="335687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980937" y="2363349"/>
            <a:ext cx="0" cy="335915"/>
          </a:xfrm>
          <a:custGeom>
            <a:avLst/>
            <a:gdLst/>
            <a:ahLst/>
            <a:cxnLst/>
            <a:rect l="l" t="t" r="r" b="b"/>
            <a:pathLst>
              <a:path h="335914">
                <a:moveTo>
                  <a:pt x="0" y="335687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980937" y="4090073"/>
            <a:ext cx="0" cy="335915"/>
          </a:xfrm>
          <a:custGeom>
            <a:avLst/>
            <a:gdLst/>
            <a:ahLst/>
            <a:cxnLst/>
            <a:rect l="l" t="t" r="r" b="b"/>
            <a:pathLst>
              <a:path h="335914">
                <a:moveTo>
                  <a:pt x="0" y="335687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980937" y="4521755"/>
            <a:ext cx="0" cy="335915"/>
          </a:xfrm>
          <a:custGeom>
            <a:avLst/>
            <a:gdLst/>
            <a:ahLst/>
            <a:cxnLst/>
            <a:rect l="l" t="t" r="r" b="b"/>
            <a:pathLst>
              <a:path h="335914">
                <a:moveTo>
                  <a:pt x="0" y="335687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980937" y="2795030"/>
            <a:ext cx="0" cy="335915"/>
          </a:xfrm>
          <a:custGeom>
            <a:avLst/>
            <a:gdLst/>
            <a:ahLst/>
            <a:cxnLst/>
            <a:rect l="l" t="t" r="r" b="b"/>
            <a:pathLst>
              <a:path h="335914">
                <a:moveTo>
                  <a:pt x="0" y="335687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980937" y="3226712"/>
            <a:ext cx="0" cy="335915"/>
          </a:xfrm>
          <a:custGeom>
            <a:avLst/>
            <a:gdLst/>
            <a:ahLst/>
            <a:cxnLst/>
            <a:rect l="l" t="t" r="r" b="b"/>
            <a:pathLst>
              <a:path h="335914">
                <a:moveTo>
                  <a:pt x="0" y="335687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980937" y="3658392"/>
            <a:ext cx="0" cy="335915"/>
          </a:xfrm>
          <a:custGeom>
            <a:avLst/>
            <a:gdLst/>
            <a:ahLst/>
            <a:cxnLst/>
            <a:rect l="l" t="t" r="r" b="b"/>
            <a:pathLst>
              <a:path h="335914">
                <a:moveTo>
                  <a:pt x="0" y="335687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980937" y="4953436"/>
            <a:ext cx="0" cy="335915"/>
          </a:xfrm>
          <a:custGeom>
            <a:avLst/>
            <a:gdLst/>
            <a:ahLst/>
            <a:cxnLst/>
            <a:rect l="l" t="t" r="r" b="b"/>
            <a:pathLst>
              <a:path h="335914">
                <a:moveTo>
                  <a:pt x="0" y="335687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980937" y="5385118"/>
            <a:ext cx="0" cy="335915"/>
          </a:xfrm>
          <a:custGeom>
            <a:avLst/>
            <a:gdLst/>
            <a:ahLst/>
            <a:cxnLst/>
            <a:rect l="l" t="t" r="r" b="b"/>
            <a:pathLst>
              <a:path h="335914">
                <a:moveTo>
                  <a:pt x="0" y="335687"/>
                </a:moveTo>
                <a:lnTo>
                  <a:pt x="0" y="0"/>
                </a:lnTo>
              </a:path>
            </a:pathLst>
          </a:custGeom>
          <a:ln w="101600">
            <a:solidFill>
              <a:srgbClr val="92192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E3334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9829" y="263636"/>
            <a:ext cx="1151496" cy="65281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627512" y="284892"/>
            <a:ext cx="4937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15: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Pain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Medications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(Analgesia)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558265" y="1829947"/>
            <a:ext cx="8268970" cy="400304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marR="5080">
              <a:lnSpc>
                <a:spcPts val="2400"/>
              </a:lnSpc>
              <a:spcBef>
                <a:spcPts val="280"/>
              </a:spcBef>
            </a:pP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What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are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contraindications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using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oral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transmucosal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fentanyl </a:t>
            </a:r>
            <a:r>
              <a:rPr sz="2100" spc="-5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citrate (OTFC)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lozenges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for the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management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moderate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pain?</a:t>
            </a:r>
            <a:endParaRPr sz="2100">
              <a:latin typeface="Arial MT"/>
              <a:cs typeface="Arial MT"/>
            </a:endParaRPr>
          </a:p>
          <a:p>
            <a:pPr marL="12700" marR="257175">
              <a:lnSpc>
                <a:spcPts val="2400"/>
              </a:lnSpc>
              <a:spcBef>
                <a:spcPts val="1800"/>
              </a:spcBef>
            </a:pP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Which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CoTCCC-recommended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analgesia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medications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can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be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given </a:t>
            </a:r>
            <a:r>
              <a:rPr sz="2100" spc="-5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by</a:t>
            </a:r>
            <a:r>
              <a:rPr sz="21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intranasal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route?</a:t>
            </a:r>
            <a:endParaRPr sz="2100">
              <a:latin typeface="Arial MT"/>
              <a:cs typeface="Arial MT"/>
            </a:endParaRPr>
          </a:p>
          <a:p>
            <a:pPr marL="12700" marR="55244">
              <a:lnSpc>
                <a:spcPts val="2400"/>
              </a:lnSpc>
              <a:spcBef>
                <a:spcPts val="1800"/>
              </a:spcBef>
            </a:pP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What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the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difference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between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meloxicam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other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common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NSAID </a:t>
            </a:r>
            <a:r>
              <a:rPr sz="2100" spc="-5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medications?</a:t>
            </a:r>
            <a:endParaRPr sz="2100">
              <a:latin typeface="Arial MT"/>
              <a:cs typeface="Arial MT"/>
            </a:endParaRPr>
          </a:p>
          <a:p>
            <a:pPr marL="12700" marR="612775">
              <a:lnSpc>
                <a:spcPts val="2400"/>
              </a:lnSpc>
              <a:spcBef>
                <a:spcPts val="1800"/>
              </a:spcBef>
            </a:pP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What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is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the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pharmacological agent of choice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to treat moderate to </a:t>
            </a:r>
            <a:r>
              <a:rPr sz="2100" spc="-5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severe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pain in a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casualty</a:t>
            </a:r>
            <a:r>
              <a:rPr sz="21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that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in shock?</a:t>
            </a:r>
            <a:endParaRPr sz="2100">
              <a:latin typeface="Arial MT"/>
              <a:cs typeface="Arial MT"/>
            </a:endParaRPr>
          </a:p>
          <a:p>
            <a:pPr marL="12700" marR="1369060">
              <a:lnSpc>
                <a:spcPts val="2400"/>
              </a:lnSpc>
              <a:spcBef>
                <a:spcPts val="1800"/>
              </a:spcBef>
            </a:pP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What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anatomical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sites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can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be</a:t>
            </a:r>
            <a:r>
              <a:rPr sz="2100" spc="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used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21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safely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administer</a:t>
            </a:r>
            <a:r>
              <a:rPr sz="2100" dirty="0">
                <a:solidFill>
                  <a:srgbClr val="FFFFFF"/>
                </a:solidFill>
                <a:latin typeface="Arial MT"/>
                <a:cs typeface="Arial MT"/>
              </a:rPr>
              <a:t> an </a:t>
            </a:r>
            <a:r>
              <a:rPr sz="2100" spc="-5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Arial MT"/>
                <a:cs typeface="Arial MT"/>
              </a:rPr>
              <a:t>intramuscular injection?</a:t>
            </a:r>
            <a:endParaRPr sz="2100">
              <a:latin typeface="Arial MT"/>
              <a:cs typeface="Arial MT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80037" y="5356542"/>
            <a:ext cx="554224" cy="586825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80037" y="4460830"/>
            <a:ext cx="554224" cy="586825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80037" y="3580835"/>
            <a:ext cx="554224" cy="58682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80037" y="2697474"/>
            <a:ext cx="554224" cy="586825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80037" y="1863185"/>
            <a:ext cx="554224" cy="586825"/>
          </a:xfrm>
          <a:prstGeom prst="rect">
            <a:avLst/>
          </a:prstGeom>
        </p:spPr>
      </p:pic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3609483" y="834979"/>
            <a:ext cx="49790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FFFF"/>
                </a:solidFill>
              </a:rPr>
              <a:t>CHECK</a:t>
            </a:r>
            <a:r>
              <a:rPr sz="3600" spc="-35" dirty="0">
                <a:solidFill>
                  <a:srgbClr val="FFFFFF"/>
                </a:solidFill>
              </a:rPr>
              <a:t> </a:t>
            </a:r>
            <a:r>
              <a:rPr sz="3600" spc="-5" dirty="0">
                <a:solidFill>
                  <a:srgbClr val="FFFFFF"/>
                </a:solidFill>
              </a:rPr>
              <a:t>ON</a:t>
            </a:r>
            <a:r>
              <a:rPr sz="3600" spc="-30" dirty="0">
                <a:solidFill>
                  <a:srgbClr val="FFFFFF"/>
                </a:solidFill>
              </a:rPr>
              <a:t> </a:t>
            </a:r>
            <a:r>
              <a:rPr sz="3600" spc="-5" dirty="0">
                <a:solidFill>
                  <a:srgbClr val="FFFFFF"/>
                </a:solidFill>
              </a:rPr>
              <a:t>LEARNING</a:t>
            </a:r>
            <a:endParaRPr sz="3600"/>
          </a:p>
        </p:txBody>
      </p:sp>
      <p:sp>
        <p:nvSpPr>
          <p:cNvPr id="13" name="object 13"/>
          <p:cNvSpPr txBox="1"/>
          <p:nvPr/>
        </p:nvSpPr>
        <p:spPr>
          <a:xfrm>
            <a:off x="9530251" y="6561097"/>
            <a:ext cx="1898650" cy="167640"/>
          </a:xfrm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spc="-5" dirty="0">
                <a:solidFill>
                  <a:srgbClr val="AFABAB"/>
                </a:solidFill>
                <a:latin typeface="Arial MT"/>
                <a:cs typeface="Arial MT"/>
              </a:rPr>
              <a:t>#TCCC-CMC-PPT-15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07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MAY</a:t>
            </a:r>
            <a:r>
              <a:rPr sz="1000" spc="-4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21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>
                <a:solidFill>
                  <a:srgbClr val="767171"/>
                </a:solidFill>
              </a:rPr>
              <a:t>33</a:t>
            </a:fld>
            <a:endParaRPr dirty="0">
              <a:solidFill>
                <a:srgbClr val="767171"/>
              </a:solidFill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 </a:t>
            </a:r>
            <a:r>
              <a:rPr dirty="0"/>
              <a:t>15:</a:t>
            </a:r>
            <a:r>
              <a:rPr spc="-5" dirty="0"/>
              <a:t> Pain</a:t>
            </a:r>
            <a:r>
              <a:rPr spc="-10" dirty="0"/>
              <a:t> </a:t>
            </a:r>
            <a:r>
              <a:rPr spc="-5" dirty="0"/>
              <a:t>Medications</a:t>
            </a:r>
            <a:r>
              <a:rPr dirty="0"/>
              <a:t> </a:t>
            </a:r>
            <a:r>
              <a:rPr spc="-5" dirty="0"/>
              <a:t>(Analgesia)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703226" y="2865150"/>
            <a:ext cx="6785609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dirty="0">
                <a:solidFill>
                  <a:srgbClr val="FFFFFF"/>
                </a:solidFill>
                <a:latin typeface="Arial"/>
                <a:cs typeface="Arial"/>
              </a:rPr>
              <a:t>ANY</a:t>
            </a:r>
            <a:r>
              <a:rPr sz="6000" b="1" spc="-1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0" b="1" spc="-5" dirty="0">
                <a:solidFill>
                  <a:srgbClr val="FFFFFF"/>
                </a:solidFill>
                <a:latin typeface="Arial"/>
                <a:cs typeface="Arial"/>
              </a:rPr>
              <a:t>QUESTIONS?</a:t>
            </a:r>
            <a:endParaRPr sz="6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96314" y="1441706"/>
            <a:ext cx="1497388" cy="14351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88824" y="1490729"/>
            <a:ext cx="2625206" cy="23569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223723" y="4348005"/>
            <a:ext cx="2514600" cy="181610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9530251" y="6561097"/>
            <a:ext cx="1898650" cy="167640"/>
          </a:xfrm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spc="-5" dirty="0">
                <a:solidFill>
                  <a:srgbClr val="AFABAB"/>
                </a:solidFill>
                <a:latin typeface="Arial MT"/>
                <a:cs typeface="Arial MT"/>
              </a:rPr>
              <a:t>#TCCC-CMC-PPT-15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07</a:t>
            </a:r>
            <a:r>
              <a:rPr sz="1000" spc="-25" dirty="0">
                <a:solidFill>
                  <a:srgbClr val="AFABAB"/>
                </a:solidFill>
                <a:latin typeface="Arial MT"/>
                <a:cs typeface="Arial MT"/>
              </a:rPr>
              <a:t> MAY</a:t>
            </a:r>
            <a:r>
              <a:rPr sz="1000" spc="-45" dirty="0">
                <a:solidFill>
                  <a:srgbClr val="AFABAB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AFABAB"/>
                </a:solidFill>
                <a:latin typeface="Arial MT"/>
                <a:cs typeface="Arial MT"/>
              </a:rPr>
              <a:t>21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>
                <a:solidFill>
                  <a:srgbClr val="767171"/>
                </a:solidFill>
              </a:rPr>
              <a:t>34</a:t>
            </a:fld>
            <a:endParaRPr dirty="0">
              <a:solidFill>
                <a:srgbClr val="767171"/>
              </a:solidFill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627512" y="284892"/>
            <a:ext cx="4937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Module 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15: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 Pain</a:t>
            </a:r>
            <a:r>
              <a:rPr sz="2000" b="1" spc="-10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Medications</a:t>
            </a:r>
            <a:r>
              <a:rPr sz="2000" b="1" dirty="0">
                <a:solidFill>
                  <a:srgbClr val="767171"/>
                </a:solidFill>
                <a:latin typeface="Arial"/>
                <a:cs typeface="Arial"/>
              </a:rPr>
              <a:t> </a:t>
            </a:r>
            <a:r>
              <a:rPr sz="2000" b="1" spc="-5" dirty="0">
                <a:solidFill>
                  <a:srgbClr val="767171"/>
                </a:solidFill>
                <a:latin typeface="Arial"/>
                <a:cs typeface="Arial"/>
              </a:rPr>
              <a:t>(Analgesia)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90841" y="265168"/>
            <a:ext cx="1223520" cy="6040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05742" y="1413868"/>
            <a:ext cx="6021545" cy="4848521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520939" y="837045"/>
            <a:ext cx="31508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00"/>
                </a:solidFill>
              </a:rPr>
              <a:t>REFERENCES</a:t>
            </a:r>
            <a:endParaRPr sz="3600"/>
          </a:p>
        </p:txBody>
      </p:sp>
      <p:sp>
        <p:nvSpPr>
          <p:cNvPr id="6" name="object 6"/>
          <p:cNvSpPr txBox="1"/>
          <p:nvPr/>
        </p:nvSpPr>
        <p:spPr>
          <a:xfrm>
            <a:off x="6043011" y="1959162"/>
            <a:ext cx="4837430" cy="12839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470"/>
              </a:lnSpc>
              <a:spcBef>
                <a:spcPts val="100"/>
              </a:spcBef>
            </a:pP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TCCC:</a:t>
            </a:r>
            <a:r>
              <a:rPr sz="2100" b="1" spc="-3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Guidelines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ts val="1870"/>
              </a:lnSpc>
            </a:pP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by</a:t>
            </a:r>
            <a:r>
              <a:rPr sz="1600" spc="-3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E3334"/>
                </a:solidFill>
                <a:latin typeface="Arial MT"/>
                <a:cs typeface="Arial MT"/>
              </a:rPr>
              <a:t>JTS/CoTCCC</a:t>
            </a:r>
            <a:endParaRPr sz="1600">
              <a:latin typeface="Arial MT"/>
              <a:cs typeface="Arial MT"/>
            </a:endParaRPr>
          </a:p>
          <a:p>
            <a:pPr marL="12700" marR="5080">
              <a:lnSpc>
                <a:spcPts val="1600"/>
              </a:lnSpc>
              <a:spcBef>
                <a:spcPts val="805"/>
              </a:spcBef>
            </a:pP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These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guidelines,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updated </a:t>
            </a:r>
            <a:r>
              <a:rPr sz="1400" b="1" spc="-15" dirty="0">
                <a:solidFill>
                  <a:srgbClr val="2E3334"/>
                </a:solidFill>
                <a:latin typeface="Arial"/>
                <a:cs typeface="Arial"/>
              </a:rPr>
              <a:t>regularly,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 are</a:t>
            </a:r>
            <a:r>
              <a:rPr sz="140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the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result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of 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decisions</a:t>
            </a:r>
            <a:r>
              <a:rPr sz="140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made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by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CoTCCC</a:t>
            </a:r>
            <a:r>
              <a:rPr sz="1400" b="1" spc="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in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exploring</a:t>
            </a:r>
            <a:r>
              <a:rPr sz="1400" b="1" spc="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evidence-based </a:t>
            </a:r>
            <a:r>
              <a:rPr sz="1400" b="1" spc="-375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2E3334"/>
                </a:solidFill>
                <a:latin typeface="Arial"/>
                <a:cs typeface="Arial"/>
              </a:rPr>
              <a:t>research</a:t>
            </a:r>
            <a:r>
              <a:rPr sz="1400" b="1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2E3334"/>
                </a:solidFill>
                <a:latin typeface="Arial"/>
                <a:cs typeface="Arial"/>
              </a:rPr>
              <a:t>on best practices.</a:t>
            </a:r>
            <a:endParaRPr sz="14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43011" y="4050908"/>
            <a:ext cx="4500880" cy="10394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470"/>
              </a:lnSpc>
              <a:spcBef>
                <a:spcPts val="100"/>
              </a:spcBef>
            </a:pP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PHTLS: Military Edition,</a:t>
            </a:r>
            <a:r>
              <a:rPr sz="2100" b="1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2E3334"/>
                </a:solidFill>
                <a:latin typeface="Arial"/>
                <a:cs typeface="Arial"/>
              </a:rPr>
              <a:t>Chapter</a:t>
            </a:r>
            <a:r>
              <a:rPr sz="2100" b="1" dirty="0">
                <a:solidFill>
                  <a:srgbClr val="2E3334"/>
                </a:solidFill>
                <a:latin typeface="Arial"/>
                <a:cs typeface="Arial"/>
              </a:rPr>
              <a:t> 25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ts val="1830"/>
              </a:lnSpc>
            </a:pP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by</a:t>
            </a:r>
            <a:r>
              <a:rPr sz="1600" spc="-55" dirty="0">
                <a:solidFill>
                  <a:srgbClr val="2E3334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E3334"/>
                </a:solidFill>
                <a:latin typeface="Arial MT"/>
                <a:cs typeface="Arial MT"/>
              </a:rPr>
              <a:t>NAEMT</a:t>
            </a:r>
            <a:endParaRPr sz="1600">
              <a:latin typeface="Arial MT"/>
              <a:cs typeface="Arial MT"/>
            </a:endParaRPr>
          </a:p>
          <a:p>
            <a:pPr marL="12700" marR="1284605">
              <a:lnSpc>
                <a:spcPts val="1800"/>
              </a:lnSpc>
              <a:spcBef>
                <a:spcPts val="120"/>
              </a:spcBef>
            </a:pP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Prehospital</a:t>
            </a:r>
            <a:r>
              <a:rPr sz="1600" b="1" spc="-1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20" dirty="0">
                <a:solidFill>
                  <a:srgbClr val="2E3334"/>
                </a:solidFill>
                <a:latin typeface="Arial"/>
                <a:cs typeface="Arial"/>
              </a:rPr>
              <a:t>Trauma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 Life</a:t>
            </a:r>
            <a:r>
              <a:rPr sz="1600" b="1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Support, </a:t>
            </a:r>
            <a:r>
              <a:rPr sz="1600" b="1" spc="-430" dirty="0">
                <a:solidFill>
                  <a:srgbClr val="2E3334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E3334"/>
                </a:solidFill>
                <a:latin typeface="Arial"/>
                <a:cs typeface="Arial"/>
              </a:rPr>
              <a:t>Military Ninth Edition</a:t>
            </a:r>
            <a:endParaRPr sz="16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926615" y="4778405"/>
            <a:ext cx="1054735" cy="311785"/>
          </a:xfrm>
          <a:custGeom>
            <a:avLst/>
            <a:gdLst/>
            <a:ahLst/>
            <a:cxnLst/>
            <a:rect l="l" t="t" r="r" b="b"/>
            <a:pathLst>
              <a:path w="1054735" h="311785">
                <a:moveTo>
                  <a:pt x="16690" y="0"/>
                </a:moveTo>
                <a:lnTo>
                  <a:pt x="0" y="238686"/>
                </a:lnTo>
                <a:lnTo>
                  <a:pt x="1038044" y="311273"/>
                </a:lnTo>
                <a:lnTo>
                  <a:pt x="1054736" y="72586"/>
                </a:lnTo>
                <a:lnTo>
                  <a:pt x="1669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 rot="180000">
            <a:off x="4027844" y="4860083"/>
            <a:ext cx="853520" cy="139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00"/>
              </a:lnSpc>
            </a:pPr>
            <a:r>
              <a:rPr sz="1650" b="1" spc="-22" baseline="5050" dirty="0">
                <a:solidFill>
                  <a:srgbClr val="FFFFFF"/>
                </a:solidFill>
                <a:latin typeface="Arial"/>
                <a:cs typeface="Arial"/>
              </a:rPr>
              <a:t>15</a:t>
            </a:r>
            <a:r>
              <a:rPr sz="1650" b="1" spc="-89" baseline="50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50" b="1" spc="-15" baseline="5050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r>
              <a:rPr sz="1650" b="1" spc="-15" baseline="2525" dirty="0">
                <a:solidFill>
                  <a:srgbClr val="FFFFFF"/>
                </a:solidFill>
                <a:latin typeface="Arial"/>
                <a:cs typeface="Arial"/>
              </a:rPr>
              <a:t>EC</a:t>
            </a:r>
            <a:r>
              <a:rPr sz="1650" b="1" spc="-82" baseline="25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50" b="1" spc="-30" baseline="2525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1100" b="1" spc="-20" dirty="0">
                <a:solidFill>
                  <a:srgbClr val="FFFFFF"/>
                </a:solidFill>
                <a:latin typeface="Arial"/>
                <a:cs typeface="Arial"/>
              </a:rPr>
              <a:t>021</a:t>
            </a:r>
            <a:endParaRPr sz="11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35</a:t>
            </a:fld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</TotalTime>
  <Words>3086</Words>
  <Application>Microsoft Office PowerPoint</Application>
  <PresentationFormat>Widescreen</PresentationFormat>
  <Paragraphs>482</Paragraphs>
  <Slides>35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0" baseType="lpstr">
      <vt:lpstr>Arial</vt:lpstr>
      <vt:lpstr>Arial Black</vt:lpstr>
      <vt:lpstr>Arial MT</vt:lpstr>
      <vt:lpstr>Calibri</vt:lpstr>
      <vt:lpstr>Office Theme</vt:lpstr>
      <vt:lpstr>TACTICAL COMBAT  CASUALTY CARE COURSE</vt:lpstr>
      <vt:lpstr>Module 15: Pain Medications (Analgesia)</vt:lpstr>
      <vt:lpstr>Module 15: Pain Medications (Analgesia)</vt:lpstr>
      <vt:lpstr>MARCH PAWS</vt:lpstr>
      <vt:lpstr>APPROACH TO ANALGESIA  IN TACTICAL FIELD CARE</vt:lpstr>
      <vt:lpstr>Module 15: Pain Medications (Analgesia)</vt:lpstr>
      <vt:lpstr>PowerPoint Presentation</vt:lpstr>
      <vt:lpstr>Module 15: Pain Medications (Analgesia)</vt:lpstr>
      <vt:lpstr>Module 15: Pain Medications (Analgesia) MELOXICAM ADMINISTRATION</vt:lpstr>
      <vt:lpstr>Module 15: Pain Medications (Analgesia) ACETAMINOPHEN ADMINISTRATION</vt:lpstr>
      <vt:lpstr>PowerPoint Presentation</vt:lpstr>
      <vt:lpstr>Module 15: Pain Medications (Analgesia)</vt:lpstr>
      <vt:lpstr>Module 15: Pain Medications (Analgesia)</vt:lpstr>
      <vt:lpstr>Module 15: Pain Medications (Analgesia)</vt:lpstr>
      <vt:lpstr>Module 15: Pain Medications (Analgesia)</vt:lpstr>
      <vt:lpstr>Module 15: Pain Medications (Analgesia)</vt:lpstr>
      <vt:lpstr>Module 15: Pain Medications (Analgesia)</vt:lpstr>
      <vt:lpstr>SKILL STATION</vt:lpstr>
      <vt:lpstr>Module 15: Pain Medications (Analgesia)</vt:lpstr>
      <vt:lpstr>Module 15: Pain Medications (Analgesia)</vt:lpstr>
      <vt:lpstr>Module 15: Pain Medications (Analgesia)</vt:lpstr>
      <vt:lpstr>Module 15: Pain Medications (Analgesia)</vt:lpstr>
      <vt:lpstr>Module 15: Pain Medications (Analgesia)</vt:lpstr>
      <vt:lpstr>Module 15: Pain Medications (Analgesia)</vt:lpstr>
      <vt:lpstr>PowerPoint Presentation</vt:lpstr>
      <vt:lpstr>Module 15: Pain Medications (Analgesia)</vt:lpstr>
      <vt:lpstr>PowerPoint Presentation</vt:lpstr>
      <vt:lpstr>Module 15: Pain Medications (Analgesia)</vt:lpstr>
      <vt:lpstr>PowerPoint Presentation</vt:lpstr>
      <vt:lpstr>PowerPoint Presentation</vt:lpstr>
      <vt:lpstr>SKILL STATION</vt:lpstr>
      <vt:lpstr>Module 15: Pain Medications (Analgesia)</vt:lpstr>
      <vt:lpstr>CHECK ON LEARNING</vt:lpstr>
      <vt:lpstr>Module 15: Pain Medications (Analgesia)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CMC Mod 15 Pain Medications V1.22 JTS FINAL</dc:title>
  <cp:lastModifiedBy>adam rafferty</cp:lastModifiedBy>
  <cp:revision>1</cp:revision>
  <dcterms:created xsi:type="dcterms:W3CDTF">2023-08-01T20:38:26Z</dcterms:created>
  <dcterms:modified xsi:type="dcterms:W3CDTF">2023-10-02T19:10:53Z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2022-06-09T00:00:00Z</vt:filetime>
  </property>
  <property fmtid="{D5CDD505-2E9C-101B-9397-08002B2CF9AE}" pid="3" name="Creator">
    <vt:lpwstr>Keynote</vt:lpwstr>
  </property>
  <property fmtid="{D5CDD505-2E9C-101B-9397-08002B2CF9AE}" pid="4" name="LastSaved">
    <vt:filetime>2023-08-01T00:00:00Z</vt:filetime>
  </property>
</Properties>
</file>